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550" autoAdjust="0"/>
    <p:restoredTop sz="76190" autoAdjust="0"/>
  </p:normalViewPr>
  <p:slideViewPr>
    <p:cSldViewPr>
      <p:cViewPr varScale="1">
        <p:scale>
          <a:sx n="77" d="100"/>
          <a:sy n="77" d="100"/>
        </p:scale>
        <p:origin x="-1410" y="-96"/>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oile-bancnote-euro.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ro.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oile-bancnote-euro.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oile-bancnote-euro.eu/Monedele-euro/Monedele-euro2/Fe&#355;ele-comune/1-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oile-bancnote-euro.eu/Materiale-didactice-&#351;i-publica&#355;ii/Din-ce-&#355;ar&#259;-provine-moned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oile-bancnote-euro.eu/Seria-&#8222;Europa&#8221;/Mitul-Europei"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vi-VN" sz="1200" kern="1200" dirty="0" smtClean="0">
                <a:solidFill>
                  <a:schemeClr val="tx1"/>
                </a:solidFill>
                <a:effectLst/>
                <a:latin typeface="Arial" charset="0"/>
                <a:ea typeface="+mn-ea"/>
                <a:cs typeface="+mn-cs"/>
              </a:rPr>
              <a:t>Această prezentare a fost realizată pentru a ajuta cadrele didactice să explice elevilor bancnotele și monedele euro. Fiecare diapozitiv conține informații suplimentare în notele însoțitoare. Prezentarea poate fi utilizată parțial sau integral. Sperăm că o veți considera utilă. </a:t>
            </a: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Mai multe informații despre bancnotele și monedele euro pot fi găsite accesând </a:t>
            </a:r>
            <a:r>
              <a:rPr lang="vi-VN" sz="1200" u="sng" dirty="0" smtClean="0">
                <a:solidFill>
                  <a:schemeClr val="tx1"/>
                </a:solidFill>
                <a:effectLst/>
                <a:latin typeface="Arial" charset="0"/>
                <a:hlinkClick r:id="rId3"/>
              </a:rPr>
              <a:t>http://www.noile-bancnote-euro.eu/</a:t>
            </a:r>
            <a:r>
              <a:rPr lang="vi-VN" sz="1200" dirty="0" smtClean="0">
                <a:solidFill>
                  <a:schemeClr val="tx1"/>
                </a:solidFill>
                <a:effectLst/>
                <a:latin typeface="Arial" charset="0"/>
              </a:rPr>
              <a:t> </a:t>
            </a:r>
            <a:r>
              <a:rPr lang="vi-VN" sz="1200" kern="1200" dirty="0" smtClean="0">
                <a:solidFill>
                  <a:schemeClr val="tx1"/>
                </a:solidFill>
                <a:effectLst/>
                <a:latin typeface="Arial" charset="0"/>
                <a:ea typeface="+mn-ea"/>
                <a:cs typeface="+mn-cs"/>
              </a:rPr>
              <a:t>sau </a:t>
            </a:r>
            <a:r>
              <a:rPr lang="vi-VN" sz="1200" u="sng" dirty="0" smtClean="0">
                <a:solidFill>
                  <a:schemeClr val="tx1"/>
                </a:solidFill>
                <a:effectLst/>
                <a:latin typeface="Arial" charset="0"/>
                <a:hlinkClick r:id="rId4"/>
              </a:rPr>
              <a:t>https://www.ecb.europa.eu/euro/html/index.ro.html</a:t>
            </a:r>
            <a:r>
              <a:rPr lang="de-DE" sz="1200" u="none" dirty="0" smtClean="0">
                <a:solidFill>
                  <a:schemeClr val="tx1"/>
                </a:solidFill>
                <a:effectLst/>
                <a:latin typeface="Arial" charset="0"/>
              </a:rPr>
              <a:t>.</a:t>
            </a:r>
            <a:endParaRPr lang="vi-VN" sz="1200" kern="1200" dirty="0" smtClean="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vi-VN" altLang="de-DE" dirty="0" smtClean="0"/>
              <a:t>Dacă faceți clic pe imaginea bancnotei, puteți urmări un film despre modul în care se poate verifica autenticitatea bancnotei de 20 EUR înclinând-o. </a:t>
            </a:r>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vi-VN" sz="1200" kern="1200" dirty="0" smtClean="0">
                <a:solidFill>
                  <a:schemeClr val="tx1"/>
                </a:solidFill>
                <a:effectLst/>
                <a:latin typeface="Arial" charset="0"/>
                <a:ea typeface="+mn-ea"/>
                <a:cs typeface="+mn-cs"/>
              </a:rPr>
              <a:t>Acest diapozitiv vă permite să alcătuiți o bancnotă așezând elementele de siguranță la locul potrivit.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vi-VN" sz="1200" b="0" i="0" u="none" strike="noStrike" kern="1200" dirty="0" smtClean="0">
                <a:solidFill>
                  <a:schemeClr val="tx1"/>
                </a:solidFill>
                <a:effectLst/>
                <a:latin typeface="Arial" charset="0"/>
                <a:ea typeface="+mn-ea"/>
                <a:cs typeface="+mn-cs"/>
              </a:rPr>
              <a:t>Banca Centrală Europeană și băncile centrale ale țărilor din zona euro se ocupă de euro. Banca Centrală Europeană are sediul la Frankfurt, în Germania. Fiecare țară are propria bancă centrală națională, situată, de obicei, în capitală.</a:t>
            </a:r>
            <a:r>
              <a:rPr lang="vi-VN" dirty="0"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vi-VN" sz="1200" kern="1200" dirty="0" smtClean="0">
                <a:solidFill>
                  <a:schemeClr val="tx1"/>
                </a:solidFill>
                <a:effectLst/>
                <a:latin typeface="Arial" charset="0"/>
                <a:ea typeface="+mn-ea"/>
                <a:cs typeface="+mn-cs"/>
              </a:rPr>
              <a:t>Puteți juca Euro Run accesând website-ul: </a:t>
            </a:r>
            <a:r>
              <a:rPr lang="vi-VN" sz="1200" u="sng" dirty="0" smtClean="0">
                <a:solidFill>
                  <a:schemeClr val="tx1"/>
                </a:solidFill>
                <a:effectLst/>
                <a:latin typeface="Arial" charset="0"/>
                <a:hlinkClick r:id="rId3"/>
              </a:rPr>
              <a:t>www.noile-bancnote-euro.eu</a:t>
            </a:r>
            <a:r>
              <a:rPr lang="de-DE" sz="1200" u="none" dirty="0" smtClean="0">
                <a:solidFill>
                  <a:schemeClr val="tx1"/>
                </a:solidFill>
                <a:effectLst/>
                <a:latin typeface="Arial" charset="0"/>
              </a:rPr>
              <a:t>.</a:t>
            </a:r>
            <a:r>
              <a:rPr lang="vi-VN" sz="1200" kern="1200" dirty="0" smtClean="0">
                <a:solidFill>
                  <a:schemeClr val="tx1"/>
                </a:solidFill>
                <a:effectLst/>
                <a:latin typeface="Arial"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vi-VN"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vi-VN" sz="1200" kern="1200" dirty="0" smtClean="0">
                <a:solidFill>
                  <a:schemeClr val="tx1"/>
                </a:solidFill>
                <a:effectLst/>
                <a:latin typeface="Arial" charset="0"/>
                <a:ea typeface="+mn-ea"/>
                <a:cs typeface="+mn-cs"/>
              </a:rPr>
              <a:t>În perioada 25 noiembrie 2015-25 februarie 2016, Banca Centrală Europeană și băncile centrale naționale din zona euro organizează un concurs. Încurajați elevii să participe! Cei mai buni 100 de jucători vor câștiga câte o bancnotă de 20 EUR într-un suport gravat deosebit. </a:t>
            </a:r>
            <a:endParaRPr lang="en-GB"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vi-VN" sz="1200" kern="1200" dirty="0" smtClean="0">
                <a:solidFill>
                  <a:schemeClr val="tx1"/>
                </a:solidFill>
                <a:effectLst/>
                <a:latin typeface="Arial" charset="0"/>
                <a:ea typeface="+mn-ea"/>
                <a:cs typeface="+mn-cs"/>
              </a:rPr>
              <a:t>Monedele euro au o față europeană comună și o față națională. Fața europeană redă harta Europei și a fost creată de Luc Luycx de la Monetăria Regală a Belgiei. Fața națională redă personaje sau edificii celebre sau simboluri naționale. Unele țări au aceeași imagine pe toate monedele, iar altele au decis să varieze elementele grafice prezente pe diferite diviziuni monetare. Toate monedele euro pot fi utilizate în toate țările din zona euro. </a:t>
            </a: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Mai multe detalii privind monedele puteți găsi accesând: </a:t>
            </a:r>
            <a:r>
              <a:rPr lang="vi-VN" sz="1200" u="sng" dirty="0" smtClean="0">
                <a:solidFill>
                  <a:schemeClr val="tx1"/>
                </a:solidFill>
                <a:effectLst/>
                <a:latin typeface="Arial" charset="0"/>
                <a:hlinkClick r:id="rId3"/>
              </a:rPr>
              <a:t>http://www.noile-bancnote-euro.eu/Monedele-euro/Monedele-euro2/Feţele-comune/1-cent</a:t>
            </a:r>
            <a:r>
              <a:rPr lang="de-DE" sz="1200" u="none" dirty="0" smtClean="0">
                <a:solidFill>
                  <a:schemeClr val="tx1"/>
                </a:solidFill>
                <a:effectLst/>
                <a:latin typeface="Arial" charset="0"/>
              </a:rPr>
              <a:t>.</a:t>
            </a:r>
            <a:endParaRPr lang="vi-VN" sz="1200" kern="1200" dirty="0" smtClean="0">
              <a:solidFill>
                <a:schemeClr val="tx1"/>
              </a:solidFill>
              <a:effectLst/>
              <a:latin typeface="Arial" charset="0"/>
              <a:ea typeface="+mn-ea"/>
              <a:cs typeface="+mn-cs"/>
            </a:endParaRP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Bancnotele și monedele naționale au intrat prima oară în circulație în 12 țări în anul 2002. Introducerea euro a fost cea mai mare operațiune logistică care a avut loc în Europa în ultima jumătate de secol. </a:t>
            </a: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Idee: </a:t>
            </a:r>
            <a:r>
              <a:rPr lang="vi-VN" sz="1200" kern="1200" dirty="0" smtClean="0">
                <a:solidFill>
                  <a:schemeClr val="tx1"/>
                </a:solidFill>
                <a:effectLst/>
                <a:latin typeface="Arial" charset="0"/>
                <a:ea typeface="+mn-ea"/>
                <a:cs typeface="+mn-cs"/>
              </a:rPr>
              <a:t>Monedele de pe acest diapozitiv pot fi deplasate. Puteți ruga elevii să indice de unde provine fiecare monedă. Dacă sunt interesați să afle de unde provin mai multe monede, pot juca „Din ce țară provine </a:t>
            </a:r>
            <a:r>
              <a:rPr lang="vi-VN" sz="1200" kern="1200" dirty="0" smtClean="0">
                <a:solidFill>
                  <a:schemeClr val="tx1"/>
                </a:solidFill>
                <a:effectLst/>
                <a:latin typeface="Arial" charset="0"/>
                <a:ea typeface="+mn-ea"/>
                <a:cs typeface="+mn-cs"/>
              </a:rPr>
              <a:t>moneda</a:t>
            </a:r>
            <a:r>
              <a:rPr lang="en-GB" sz="1200" kern="1200" dirty="0" smtClean="0">
                <a:solidFill>
                  <a:schemeClr val="tx1"/>
                </a:solidFill>
                <a:effectLst/>
                <a:latin typeface="Arial" charset="0"/>
                <a:ea typeface="+mn-ea"/>
                <a:cs typeface="+mn-cs"/>
              </a:rPr>
              <a:t>?</a:t>
            </a:r>
            <a:r>
              <a:rPr lang="vi-VN" sz="1200" kern="1200" dirty="0" smtClean="0">
                <a:solidFill>
                  <a:schemeClr val="tx1"/>
                </a:solidFill>
                <a:effectLst/>
                <a:latin typeface="Arial" charset="0"/>
                <a:ea typeface="+mn-ea"/>
                <a:cs typeface="+mn-cs"/>
              </a:rPr>
              <a:t>”, </a:t>
            </a:r>
            <a:r>
              <a:rPr lang="vi-VN" sz="1200" kern="1200" dirty="0" smtClean="0">
                <a:solidFill>
                  <a:schemeClr val="tx1"/>
                </a:solidFill>
                <a:effectLst/>
                <a:latin typeface="Arial" charset="0"/>
                <a:ea typeface="+mn-ea"/>
                <a:cs typeface="+mn-cs"/>
              </a:rPr>
              <a:t>accesând linkul </a:t>
            </a:r>
            <a:r>
              <a:rPr lang="vi-VN" sz="1200" u="sng" dirty="0" smtClean="0">
                <a:solidFill>
                  <a:schemeClr val="tx1"/>
                </a:solidFill>
                <a:effectLst/>
                <a:latin typeface="Arial" charset="0"/>
                <a:hlinkClick r:id="rId4"/>
              </a:rPr>
              <a:t>http://www.noile-bancnote-euro.eu/Materiale-didactice-şi-publicaţii/Din-ce-ţară-provine-moneda</a:t>
            </a:r>
            <a:r>
              <a:rPr lang="de-DE" sz="1200" u="none" dirty="0" smtClean="0">
                <a:solidFill>
                  <a:schemeClr val="tx1"/>
                </a:solidFill>
                <a:effectLst/>
                <a:latin typeface="Arial" charset="0"/>
              </a:rPr>
              <a:t>.</a:t>
            </a:r>
            <a:endParaRPr lang="vi-VN" sz="1200" kern="1200" dirty="0" smtClean="0">
              <a:solidFill>
                <a:schemeClr val="tx1"/>
              </a:solidFill>
              <a:effectLst/>
              <a:latin typeface="Arial" charset="0"/>
              <a:ea typeface="+mn-ea"/>
              <a:cs typeface="+mn-cs"/>
            </a:endParaRP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Câteva informații privind fața națională a monedelor de 1 EUR:</a:t>
            </a:r>
          </a:p>
          <a:p>
            <a:r>
              <a:rPr lang="vi-VN" sz="1200" b="1" kern="1200" dirty="0" smtClean="0">
                <a:solidFill>
                  <a:schemeClr val="tx1"/>
                </a:solidFill>
                <a:effectLst/>
                <a:latin typeface="Arial" charset="0"/>
                <a:ea typeface="+mn-ea"/>
                <a:cs typeface="+mn-cs"/>
              </a:rPr>
              <a:t>Austria: </a:t>
            </a:r>
            <a:r>
              <a:rPr lang="vi-VN" sz="1200" kern="1200" dirty="0" smtClean="0">
                <a:solidFill>
                  <a:schemeClr val="tx1"/>
                </a:solidFill>
                <a:effectLst/>
                <a:latin typeface="Arial" charset="0"/>
                <a:ea typeface="+mn-ea"/>
                <a:cs typeface="+mn-cs"/>
              </a:rPr>
              <a:t>Renumitul compozitor austriac Wolfgang Amadeus Mozart este înfățișat pe această monedă, ca omagiu adus culturii muzicale a Austriei.</a:t>
            </a:r>
          </a:p>
          <a:p>
            <a:r>
              <a:rPr lang="vi-VN" sz="1200" b="1" kern="1200" dirty="0" smtClean="0">
                <a:solidFill>
                  <a:schemeClr val="tx1"/>
                </a:solidFill>
                <a:effectLst/>
                <a:latin typeface="Arial" charset="0"/>
                <a:ea typeface="+mn-ea"/>
                <a:cs typeface="+mn-cs"/>
              </a:rPr>
              <a:t>Belgia: </a:t>
            </a:r>
            <a:r>
              <a:rPr lang="vi-VN" sz="1200" kern="1200" dirty="0" smtClean="0">
                <a:solidFill>
                  <a:schemeClr val="tx1"/>
                </a:solidFill>
                <a:effectLst/>
                <a:latin typeface="Arial" charset="0"/>
                <a:ea typeface="+mn-ea"/>
                <a:cs typeface="+mn-cs"/>
              </a:rPr>
              <a:t>Pe monedele belgiene este redat monarhul Belgiei. În perioada 2002-2014, pe monede a fost reprodus portretul Regelui Albert al II-lea. Începând cu anul 2014, monedele îl prezintă pe Regele Philippe. Sunt valabile monedele înfățișând ambii monarhi. </a:t>
            </a:r>
          </a:p>
          <a:p>
            <a:r>
              <a:rPr lang="vi-VN" sz="1200" b="1" kern="1200" dirty="0" smtClean="0">
                <a:solidFill>
                  <a:schemeClr val="tx1"/>
                </a:solidFill>
                <a:effectLst/>
                <a:latin typeface="Arial" charset="0"/>
                <a:ea typeface="+mn-ea"/>
                <a:cs typeface="+mn-cs"/>
              </a:rPr>
              <a:t>Cipru: </a:t>
            </a:r>
            <a:r>
              <a:rPr lang="vi-VN" sz="1200" kern="1200" dirty="0" smtClean="0">
                <a:solidFill>
                  <a:schemeClr val="tx1"/>
                </a:solidFill>
                <a:effectLst/>
                <a:latin typeface="Arial" charset="0"/>
                <a:ea typeface="+mn-ea"/>
                <a:cs typeface="+mn-cs"/>
              </a:rPr>
              <a:t>Pe monedele de 1 EUR și 2 EUR este reprodus un idol în formă de cruce din epoca calcolitică (anul 3000 î. Hr.). Acest exemplu definitoriu pentru arta preistorică a insulei reflectă locul pe care Cipru îl ocupă în centrul civilizației și al antichității. </a:t>
            </a:r>
          </a:p>
          <a:p>
            <a:r>
              <a:rPr lang="vi-VN" sz="1200" b="1" kern="1200" dirty="0" smtClean="0">
                <a:solidFill>
                  <a:schemeClr val="tx1"/>
                </a:solidFill>
                <a:effectLst/>
                <a:latin typeface="Arial" charset="0"/>
                <a:ea typeface="+mn-ea"/>
                <a:cs typeface="+mn-cs"/>
              </a:rPr>
              <a:t>Estonia: </a:t>
            </a:r>
            <a:r>
              <a:rPr lang="vi-VN" sz="1200" kern="1200" dirty="0" smtClean="0">
                <a:solidFill>
                  <a:schemeClr val="tx1"/>
                </a:solidFill>
                <a:effectLst/>
                <a:latin typeface="Arial" charset="0"/>
                <a:ea typeface="+mn-ea"/>
                <a:cs typeface="+mn-cs"/>
              </a:rPr>
              <a:t>Pe faţa națională a tuturor diviziunilor monetare estoniene sunt redate aceleași elemente grafice. Acestea prezintă o hartă geografică a Estoniei și cuvântul „Eesti”, care înseamnă „Estonia”.</a:t>
            </a:r>
          </a:p>
          <a:p>
            <a:r>
              <a:rPr lang="vi-VN" sz="1200" b="1" kern="1200" dirty="0" smtClean="0">
                <a:solidFill>
                  <a:schemeClr val="tx1"/>
                </a:solidFill>
                <a:effectLst/>
                <a:latin typeface="Arial" charset="0"/>
                <a:ea typeface="+mn-ea"/>
                <a:cs typeface="+mn-cs"/>
              </a:rPr>
              <a:t>Finlanda: </a:t>
            </a:r>
            <a:r>
              <a:rPr lang="vi-VN" sz="1200" kern="1200" dirty="0" smtClean="0">
                <a:solidFill>
                  <a:schemeClr val="tx1"/>
                </a:solidFill>
                <a:effectLst/>
                <a:latin typeface="Arial" charset="0"/>
                <a:ea typeface="+mn-ea"/>
                <a:cs typeface="+mn-cs"/>
              </a:rPr>
              <a:t>Moneda de 1 EUR redă două lebede în zbor. Modelul grafic este unul dintre cele prezentate în cadrul unui concurs organizat în vederea emiterii unei monede comemorative cu ocazia celei de-a 80-a aniversări a independenței Finlandei.</a:t>
            </a:r>
          </a:p>
          <a:p>
            <a:r>
              <a:rPr lang="vi-VN" sz="1200" b="1" kern="1200" dirty="0" smtClean="0">
                <a:solidFill>
                  <a:schemeClr val="tx1"/>
                </a:solidFill>
                <a:effectLst/>
                <a:latin typeface="Arial" charset="0"/>
                <a:ea typeface="+mn-ea"/>
                <a:cs typeface="+mn-cs"/>
              </a:rPr>
              <a:t>Franța: </a:t>
            </a:r>
            <a:r>
              <a:rPr lang="vi-VN" sz="1200" kern="1200" dirty="0" smtClean="0">
                <a:solidFill>
                  <a:schemeClr val="tx1"/>
                </a:solidFill>
                <a:effectLst/>
                <a:latin typeface="Arial" charset="0"/>
                <a:ea typeface="+mn-ea"/>
                <a:cs typeface="+mn-cs"/>
              </a:rPr>
              <a:t>Monedele franceze de 1 EUR și 2 EUR redau un copac, simbol al vieții, continuității și creșterii. Copacul este încadrat într-un hexagon, fiind înconjurat de mottoul republicii, „Liberté, Egalité, Fraternité” (Libertate, egalitate, fraternitate).  </a:t>
            </a:r>
          </a:p>
          <a:p>
            <a:r>
              <a:rPr lang="vi-VN" sz="1200" b="1" kern="1200" dirty="0" smtClean="0">
                <a:solidFill>
                  <a:schemeClr val="tx1"/>
                </a:solidFill>
                <a:effectLst/>
                <a:latin typeface="Arial" charset="0"/>
                <a:ea typeface="+mn-ea"/>
                <a:cs typeface="+mn-cs"/>
              </a:rPr>
              <a:t>Germania: </a:t>
            </a:r>
            <a:r>
              <a:rPr lang="vi-VN" sz="1200" kern="1200" dirty="0" smtClean="0">
                <a:solidFill>
                  <a:schemeClr val="tx1"/>
                </a:solidFill>
                <a:effectLst/>
                <a:latin typeface="Arial" charset="0"/>
                <a:ea typeface="+mn-ea"/>
                <a:cs typeface="+mn-cs"/>
              </a:rPr>
              <a:t>Monedele de 1 EUR și 2 EUR prezintă simbolul tradițional al suveranității germane, vulturul, înconjurat de stelele Europei.</a:t>
            </a:r>
          </a:p>
          <a:p>
            <a:r>
              <a:rPr lang="vi-VN" sz="1200" b="1" kern="1200" dirty="0" smtClean="0">
                <a:solidFill>
                  <a:schemeClr val="tx1"/>
                </a:solidFill>
                <a:effectLst/>
                <a:latin typeface="Arial" charset="0"/>
                <a:ea typeface="+mn-ea"/>
                <a:cs typeface="+mn-cs"/>
              </a:rPr>
              <a:t>Grecia: </a:t>
            </a:r>
            <a:r>
              <a:rPr lang="vi-VN" sz="1200" kern="1200" dirty="0" smtClean="0">
                <a:solidFill>
                  <a:schemeClr val="tx1"/>
                </a:solidFill>
                <a:effectLst/>
                <a:latin typeface="Arial" charset="0"/>
                <a:ea typeface="+mn-ea"/>
                <a:cs typeface="+mn-cs"/>
              </a:rPr>
              <a:t>Imaginea bufniței de pe moneda de 1 EUR a fost copiată de pe o veche monedă ateniană de 4 drahme (secolul al V-lea î.</a:t>
            </a:r>
            <a:r>
              <a:rPr lang="de-DE" sz="1200" kern="1200" dirty="0" smtClean="0">
                <a:solidFill>
                  <a:schemeClr val="tx1"/>
                </a:solidFill>
                <a:effectLst/>
                <a:latin typeface="Arial" charset="0"/>
                <a:ea typeface="+mn-ea"/>
                <a:cs typeface="+mn-cs"/>
              </a:rPr>
              <a:t> </a:t>
            </a:r>
            <a:r>
              <a:rPr lang="vi-VN" sz="1200" kern="1200" dirty="0" smtClean="0">
                <a:solidFill>
                  <a:schemeClr val="tx1"/>
                </a:solidFill>
                <a:effectLst/>
                <a:latin typeface="Arial" charset="0"/>
                <a:ea typeface="+mn-ea"/>
                <a:cs typeface="+mn-cs"/>
              </a:rPr>
              <a:t>Hr.). </a:t>
            </a:r>
          </a:p>
          <a:p>
            <a:r>
              <a:rPr lang="vi-VN" sz="1200" b="1" kern="1200" dirty="0" smtClean="0">
                <a:solidFill>
                  <a:schemeClr val="tx1"/>
                </a:solidFill>
                <a:effectLst/>
                <a:latin typeface="Arial" charset="0"/>
                <a:ea typeface="+mn-ea"/>
                <a:cs typeface="+mn-cs"/>
              </a:rPr>
              <a:t>Irlanda: </a:t>
            </a:r>
            <a:r>
              <a:rPr lang="vi-VN" sz="1200" kern="1200" dirty="0" smtClean="0">
                <a:solidFill>
                  <a:schemeClr val="tx1"/>
                </a:solidFill>
                <a:effectLst/>
                <a:latin typeface="Arial" charset="0"/>
                <a:ea typeface="+mn-ea"/>
                <a:cs typeface="+mn-cs"/>
              </a:rPr>
              <a:t>Monedele irlandeze prezintă o harpă celtică, simbol tradițional al Irlandei, înconjurată de anul emiterii și de inscripția „Éire” – denumirea țării în limba irlandeză.</a:t>
            </a:r>
          </a:p>
          <a:p>
            <a:r>
              <a:rPr lang="vi-VN" sz="1200" b="1" kern="1200" dirty="0" smtClean="0">
                <a:solidFill>
                  <a:schemeClr val="tx1"/>
                </a:solidFill>
                <a:effectLst/>
                <a:latin typeface="Arial" charset="0"/>
                <a:ea typeface="+mn-ea"/>
                <a:cs typeface="+mn-cs"/>
              </a:rPr>
              <a:t>Italia: </a:t>
            </a:r>
            <a:r>
              <a:rPr lang="vi-VN" sz="1200" kern="1200" dirty="0" smtClean="0">
                <a:solidFill>
                  <a:schemeClr val="tx1"/>
                </a:solidFill>
                <a:effectLst/>
                <a:latin typeface="Arial" charset="0"/>
                <a:ea typeface="+mn-ea"/>
                <a:cs typeface="+mn-cs"/>
              </a:rPr>
              <a:t>Moneda de 1 EUR prezintă un cunoscut desen al lui Leonardo da Vinci, ce ilustrează proporțiile ideale ale corpului uman, expus într-o galerie a Academiei din Veneția. </a:t>
            </a:r>
          </a:p>
          <a:p>
            <a:r>
              <a:rPr lang="vi-VN" sz="1200" b="1" kern="1200" dirty="0" smtClean="0">
                <a:solidFill>
                  <a:schemeClr val="tx1"/>
                </a:solidFill>
                <a:effectLst/>
                <a:latin typeface="Arial" charset="0"/>
                <a:ea typeface="+mn-ea"/>
                <a:cs typeface="+mn-cs"/>
              </a:rPr>
              <a:t>Letonia: </a:t>
            </a:r>
            <a:r>
              <a:rPr lang="vi-VN" sz="1200" kern="1200" dirty="0" smtClean="0">
                <a:solidFill>
                  <a:schemeClr val="tx1"/>
                </a:solidFill>
                <a:effectLst/>
                <a:latin typeface="Arial" charset="0"/>
                <a:ea typeface="+mn-ea"/>
                <a:cs typeface="+mn-cs"/>
              </a:rPr>
              <a:t>Pe moneda de 1 EUR este redată o tânără letonă în costum popular. Această imagine a fost utilizată inițial pe moneda de argint de 5 lats din anul 1929. </a:t>
            </a:r>
          </a:p>
          <a:p>
            <a:r>
              <a:rPr lang="vi-VN" sz="1200" b="1" kern="1200" dirty="0" smtClean="0">
                <a:solidFill>
                  <a:schemeClr val="tx1"/>
                </a:solidFill>
                <a:effectLst/>
                <a:latin typeface="Arial" charset="0"/>
                <a:ea typeface="+mn-ea"/>
                <a:cs typeface="+mn-cs"/>
              </a:rPr>
              <a:t>Lituania: </a:t>
            </a:r>
            <a:r>
              <a:rPr lang="vi-VN" sz="1200" kern="1200" dirty="0" smtClean="0">
                <a:solidFill>
                  <a:schemeClr val="tx1"/>
                </a:solidFill>
                <a:effectLst/>
                <a:latin typeface="Arial" charset="0"/>
                <a:ea typeface="+mn-ea"/>
                <a:cs typeface="+mn-cs"/>
              </a:rPr>
              <a:t>Monedele euro lituaniene prezintă stema Republicii Lituania, Vytis, denumirea țării emitente, „LIETUVA”, și anul emiterii, „2015”. </a:t>
            </a:r>
          </a:p>
          <a:p>
            <a:r>
              <a:rPr lang="vi-VN" sz="1200" b="1" kern="1200" dirty="0" smtClean="0">
                <a:solidFill>
                  <a:schemeClr val="tx1"/>
                </a:solidFill>
                <a:effectLst/>
                <a:latin typeface="Arial" charset="0"/>
                <a:ea typeface="+mn-ea"/>
                <a:cs typeface="+mn-cs"/>
              </a:rPr>
              <a:t>Luxemburg: </a:t>
            </a:r>
            <a:r>
              <a:rPr lang="vi-VN" sz="1200" kern="1200" dirty="0" smtClean="0">
                <a:solidFill>
                  <a:schemeClr val="tx1"/>
                </a:solidFill>
                <a:effectLst/>
                <a:latin typeface="Arial" charset="0"/>
                <a:ea typeface="+mn-ea"/>
                <a:cs typeface="+mn-cs"/>
              </a:rPr>
              <a:t>Toate monedele poartă efigia din profil a Alteței Sale Regale Marele Duce Henri. De asemenea, pe acestea este inscripționat anul emiterii și cuvântul „Luxemburg” scris în limba luxemburgheză („Lëtzebuerg”).</a:t>
            </a:r>
          </a:p>
          <a:p>
            <a:r>
              <a:rPr lang="vi-VN" sz="1200" b="1" kern="1200" dirty="0" smtClean="0">
                <a:solidFill>
                  <a:schemeClr val="tx1"/>
                </a:solidFill>
                <a:effectLst/>
                <a:latin typeface="Arial" charset="0"/>
                <a:ea typeface="+mn-ea"/>
                <a:cs typeface="+mn-cs"/>
              </a:rPr>
              <a:t>Malta: </a:t>
            </a:r>
            <a:r>
              <a:rPr lang="vi-VN" sz="1200" kern="1200" dirty="0" smtClean="0">
                <a:solidFill>
                  <a:schemeClr val="tx1"/>
                </a:solidFill>
                <a:effectLst/>
                <a:latin typeface="Arial" charset="0"/>
                <a:ea typeface="+mn-ea"/>
                <a:cs typeface="+mn-cs"/>
              </a:rPr>
              <a:t>Pe monedele de 1 EUR și 2 EUR este prezentată stema Ordinului Suveran al Cavalerilor de Malta. În perioada în care acest ordin s-a aflat la conducerea Maltei, între anii 1530 și 1798, crucea cu opt vârfuri a început să fie asociată cu insula însăși, iar în prezent este cunoscută drept crucea malteză. </a:t>
            </a:r>
          </a:p>
          <a:p>
            <a:r>
              <a:rPr lang="vi-VN" sz="1200" b="1" kern="1200" dirty="0" smtClean="0">
                <a:solidFill>
                  <a:schemeClr val="tx1"/>
                </a:solidFill>
                <a:effectLst/>
                <a:latin typeface="Arial" charset="0"/>
                <a:ea typeface="+mn-ea"/>
                <a:cs typeface="+mn-cs"/>
              </a:rPr>
              <a:t>Țările de Jos: </a:t>
            </a:r>
            <a:r>
              <a:rPr lang="vi-VN" sz="1200" kern="1200" dirty="0" smtClean="0">
                <a:solidFill>
                  <a:schemeClr val="tx1"/>
                </a:solidFill>
                <a:effectLst/>
                <a:latin typeface="Arial" charset="0"/>
                <a:ea typeface="+mn-ea"/>
                <a:cs typeface="+mn-cs"/>
              </a:rPr>
              <a:t>Pe monedele euro din Țările de Jos este redat monarhul olandez. În perioada 2002-2014, pe monede a fost reprodus portretul Reginei Beatrix. Începând cu 2014, monedele îl prezintă pe Regele Willem-Alexander. Sunt valabile monedele înfățișând ambii monarhi. </a:t>
            </a:r>
          </a:p>
          <a:p>
            <a:r>
              <a:rPr lang="vi-VN" sz="1200" b="1" kern="1200" dirty="0" smtClean="0">
                <a:solidFill>
                  <a:schemeClr val="tx1"/>
                </a:solidFill>
                <a:effectLst/>
                <a:latin typeface="Arial" charset="0"/>
                <a:ea typeface="+mn-ea"/>
                <a:cs typeface="+mn-cs"/>
              </a:rPr>
              <a:t>Portugalia: </a:t>
            </a:r>
            <a:r>
              <a:rPr lang="vi-VN" sz="1200" kern="1200" dirty="0" smtClean="0">
                <a:solidFill>
                  <a:schemeClr val="tx1"/>
                </a:solidFill>
                <a:effectLst/>
                <a:latin typeface="Arial" charset="0"/>
                <a:ea typeface="+mn-ea"/>
                <a:cs typeface="+mn-cs"/>
              </a:rPr>
              <a:t>Monedele de 1 EUR și 2 EUR prezintă castelele țării și blazoanele acestora, înconjurate de stelele europene. Imaginea simbolizează dialogul, schimbul de valori și dinamica edificării Europei. În centru se află sigiliul regal din anul 1144. </a:t>
            </a:r>
          </a:p>
          <a:p>
            <a:r>
              <a:rPr lang="vi-VN" sz="1200" b="1" kern="1200" dirty="0" smtClean="0">
                <a:solidFill>
                  <a:schemeClr val="tx1"/>
                </a:solidFill>
                <a:effectLst/>
                <a:latin typeface="Arial" charset="0"/>
                <a:ea typeface="+mn-ea"/>
                <a:cs typeface="+mn-cs"/>
              </a:rPr>
              <a:t>Slovacia: </a:t>
            </a:r>
            <a:r>
              <a:rPr lang="vi-VN" sz="1200" kern="1200" dirty="0" smtClean="0">
                <a:solidFill>
                  <a:schemeClr val="tx1"/>
                </a:solidFill>
                <a:effectLst/>
                <a:latin typeface="Arial" charset="0"/>
                <a:ea typeface="+mn-ea"/>
                <a:cs typeface="+mn-cs"/>
              </a:rPr>
              <a:t>Monedele de 1 EUR și 2 EUR înfățișează o cruce dublă, la baza căreia se află trei culmi, desen similar celui de pe stema națională a Slovaciei. </a:t>
            </a:r>
          </a:p>
          <a:p>
            <a:r>
              <a:rPr lang="vi-VN" sz="1200" b="1" kern="1200" dirty="0" smtClean="0">
                <a:solidFill>
                  <a:schemeClr val="tx1"/>
                </a:solidFill>
                <a:effectLst/>
                <a:latin typeface="Arial" charset="0"/>
                <a:ea typeface="+mn-ea"/>
                <a:cs typeface="+mn-cs"/>
              </a:rPr>
              <a:t>Slovenia: </a:t>
            </a:r>
            <a:r>
              <a:rPr lang="vi-VN" sz="1200" kern="1200" dirty="0" smtClean="0">
                <a:solidFill>
                  <a:schemeClr val="tx1"/>
                </a:solidFill>
                <a:effectLst/>
                <a:latin typeface="Arial" charset="0"/>
                <a:ea typeface="+mn-ea"/>
                <a:cs typeface="+mn-cs"/>
              </a:rPr>
              <a:t>Moneda de 1 EUR îl prezintă pe Primož Trubar, autorul primei cărți tipărite în limba slovenă. </a:t>
            </a:r>
          </a:p>
          <a:p>
            <a:r>
              <a:rPr lang="vi-VN" sz="1200" b="1" kern="1200" dirty="0" smtClean="0">
                <a:solidFill>
                  <a:schemeClr val="tx1"/>
                </a:solidFill>
                <a:effectLst/>
                <a:latin typeface="Arial" charset="0"/>
                <a:ea typeface="+mn-ea"/>
                <a:cs typeface="+mn-cs"/>
              </a:rPr>
              <a:t>Spania: </a:t>
            </a:r>
            <a:r>
              <a:rPr lang="vi-VN" sz="1200" kern="1200" dirty="0" smtClean="0">
                <a:solidFill>
                  <a:schemeClr val="tx1"/>
                </a:solidFill>
                <a:effectLst/>
                <a:latin typeface="Arial" charset="0"/>
                <a:ea typeface="+mn-ea"/>
                <a:cs typeface="+mn-cs"/>
              </a:rPr>
              <a:t>Pe monedele de 1 EUR și 2 EUR este redat monarhul spaniol. În perioada 2002-2015, pe monede a fost reprodus portretul Regelui Juan Carlos I, iar din anul 2015 monedele îl prezintă pe Regele Felipe al VI-lea. Sunt valabile monedele înfățișând ambii monarhi.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smtClean="0">
                <a:solidFill>
                  <a:schemeClr val="tx1"/>
                </a:solidFill>
                <a:effectLst/>
                <a:latin typeface="Arial" charset="0"/>
                <a:ea typeface="+mn-ea"/>
                <a:cs typeface="+mn-cs"/>
              </a:rPr>
              <a:t>Seria bancnotelor euro cuprinde șapte cupiuri: 5 EUR, 10 EUR, 20 EUR, 50 EUR, 100 EUR, 200 EUR și 500 EUR. Bancnotele ilustrează, în ordine cronologică, stiluri arhitecturale care au caracterizat diferite perioade din istoria Europei. Bancnota de 5 EUR redă stilul arhitectural din perioada clasică, cea de 10 EUR, stilul din perioada romanică (secolele al </a:t>
            </a:r>
            <a:r>
              <a:rPr lang="vi-VN" sz="1200" kern="1200" dirty="0" smtClean="0">
                <a:solidFill>
                  <a:schemeClr val="tx1"/>
                </a:solidFill>
                <a:effectLst/>
                <a:latin typeface="Arial" charset="0"/>
                <a:ea typeface="+mn-ea"/>
                <a:cs typeface="+mn-cs"/>
              </a:rPr>
              <a:t>X-lea</a:t>
            </a:r>
            <a:r>
              <a:rPr lang="en-GB" sz="1200" kern="1200" dirty="0" smtClean="0">
                <a:solidFill>
                  <a:schemeClr val="tx1"/>
                </a:solidFill>
                <a:effectLst/>
                <a:latin typeface="Arial" charset="0"/>
                <a:ea typeface="+mn-ea"/>
                <a:cs typeface="+mn-cs"/>
              </a:rPr>
              <a:t> </a:t>
            </a:r>
            <a:r>
              <a:rPr lang="vi-VN" sz="1200" kern="1200" dirty="0" smtClean="0">
                <a:solidFill>
                  <a:schemeClr val="tx1"/>
                </a:solidFill>
                <a:effectLst/>
                <a:latin typeface="Arial" charset="0"/>
                <a:ea typeface="+mn-ea"/>
                <a:cs typeface="+mn-cs"/>
              </a:rPr>
              <a:t>-</a:t>
            </a:r>
            <a:r>
              <a:rPr lang="en-GB" sz="1200" kern="1200" dirty="0" smtClean="0">
                <a:solidFill>
                  <a:schemeClr val="tx1"/>
                </a:solidFill>
                <a:effectLst/>
                <a:latin typeface="Arial" charset="0"/>
                <a:ea typeface="+mn-ea"/>
                <a:cs typeface="+mn-cs"/>
              </a:rPr>
              <a:t> </a:t>
            </a:r>
            <a:r>
              <a:rPr lang="vi-VN" sz="1200" kern="1200" dirty="0" smtClean="0">
                <a:solidFill>
                  <a:schemeClr val="tx1"/>
                </a:solidFill>
                <a:effectLst/>
                <a:latin typeface="Arial" charset="0"/>
                <a:ea typeface="+mn-ea"/>
                <a:cs typeface="+mn-cs"/>
              </a:rPr>
              <a:t>al </a:t>
            </a:r>
            <a:r>
              <a:rPr lang="vi-VN" sz="1200" kern="1200" dirty="0" smtClean="0">
                <a:solidFill>
                  <a:schemeClr val="tx1"/>
                </a:solidFill>
                <a:effectLst/>
                <a:latin typeface="Arial" charset="0"/>
                <a:ea typeface="+mn-ea"/>
                <a:cs typeface="+mn-cs"/>
              </a:rPr>
              <a:t>XIII-lea), iar cea de 20 EUR ilustrează perioada gotică (secolele al </a:t>
            </a:r>
            <a:r>
              <a:rPr lang="vi-VN" sz="1200" kern="1200" smtClean="0">
                <a:solidFill>
                  <a:schemeClr val="tx1"/>
                </a:solidFill>
                <a:effectLst/>
                <a:latin typeface="Arial" charset="0"/>
                <a:ea typeface="+mn-ea"/>
                <a:cs typeface="+mn-cs"/>
              </a:rPr>
              <a:t>XIII-lea</a:t>
            </a:r>
            <a:r>
              <a:rPr lang="en-GB" sz="1200" kern="1200" smtClean="0">
                <a:solidFill>
                  <a:schemeClr val="tx1"/>
                </a:solidFill>
                <a:effectLst/>
                <a:latin typeface="Arial" charset="0"/>
                <a:ea typeface="+mn-ea"/>
                <a:cs typeface="+mn-cs"/>
              </a:rPr>
              <a:t> </a:t>
            </a:r>
            <a:r>
              <a:rPr lang="vi-VN" sz="1200" kern="1200" smtClean="0">
                <a:solidFill>
                  <a:schemeClr val="tx1"/>
                </a:solidFill>
                <a:effectLst/>
                <a:latin typeface="Arial" charset="0"/>
                <a:ea typeface="+mn-ea"/>
                <a:cs typeface="+mn-cs"/>
              </a:rPr>
              <a:t>-</a:t>
            </a:r>
            <a:r>
              <a:rPr lang="en-GB" sz="1200" kern="1200" smtClean="0">
                <a:solidFill>
                  <a:schemeClr val="tx1"/>
                </a:solidFill>
                <a:effectLst/>
                <a:latin typeface="Arial" charset="0"/>
                <a:ea typeface="+mn-ea"/>
                <a:cs typeface="+mn-cs"/>
              </a:rPr>
              <a:t> </a:t>
            </a:r>
            <a:r>
              <a:rPr lang="vi-VN" sz="1200" kern="1200" smtClean="0">
                <a:solidFill>
                  <a:schemeClr val="tx1"/>
                </a:solidFill>
                <a:effectLst/>
                <a:latin typeface="Arial" charset="0"/>
                <a:ea typeface="+mn-ea"/>
                <a:cs typeface="+mn-cs"/>
              </a:rPr>
              <a:t>al </a:t>
            </a:r>
            <a:r>
              <a:rPr lang="vi-VN" sz="1200" kern="1200" dirty="0" smtClean="0">
                <a:solidFill>
                  <a:schemeClr val="tx1"/>
                </a:solidFill>
                <a:effectLst/>
                <a:latin typeface="Arial" charset="0"/>
                <a:ea typeface="+mn-ea"/>
                <a:cs typeface="+mn-cs"/>
              </a:rPr>
              <a:t>XVI-lea), continuând până la bancnota de 500 EUR, care prezintă arhitectura modernă. </a:t>
            </a:r>
            <a:r>
              <a:rPr lang="vi-VN" sz="1200" i="1" u="sng" kern="1200" dirty="0" smtClean="0">
                <a:solidFill>
                  <a:schemeClr val="tx1"/>
                </a:solidFill>
                <a:effectLst/>
                <a:latin typeface="Arial" charset="0"/>
                <a:ea typeface="+mn-ea"/>
                <a:cs typeface="+mn-cs"/>
              </a:rPr>
              <a:t>Elementele arhitecturale de pe bancnotele euro sunt reprezentări stilizate</a:t>
            </a:r>
            <a:r>
              <a:rPr lang="vi-VN" sz="1200" kern="1200" dirty="0" smtClean="0">
                <a:solidFill>
                  <a:schemeClr val="tx1"/>
                </a:solidFill>
                <a:effectLst/>
                <a:latin typeface="Arial" charset="0"/>
                <a:ea typeface="+mn-ea"/>
                <a:cs typeface="+mn-cs"/>
              </a:rPr>
              <a:t>, și nu exacte, ale unor edificii existente. Imaginile de pe acest diapozitiv prezintă generalități ale stilului arhitectural de pe fiecare bancnotă. </a:t>
            </a: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Bancnotele euro au fost concepute de Robert Kalina de la Oesterreichische Nationalbank, banca centrală a Austriei. Acestea au intrat în circulație în anul 2002. În prezent, toate bancnotele beneficiază de protecție suplimentară grație noilor elemente de siguranță, iar elementele grafice ale acestora sunt regândite. Noua bancnotă de 5 EUR a fost emisă la 2 mai 2013, noua bancnotă de 10 EUR, la 23 septembrie 2014, iar noua bancnotă de 20 EUR va intra în circulație la 25 noiembrie 2015. Datele exacte ale emiterii celorlalte cupiuri vor fi stabilite și anunțate publicului și agenților profesioniști care operează cu numerar într-o etapă ulterioară. Atât prima, cât și cea de-a doua serie de bancnote sunt considerate mijloace legale de plată, iar orice modificare va fi anunțată cu mult timp în avans.  </a:t>
            </a: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Idee: </a:t>
            </a:r>
            <a:r>
              <a:rPr lang="vi-VN" sz="1200" kern="1200" dirty="0" smtClean="0">
                <a:solidFill>
                  <a:schemeClr val="tx1"/>
                </a:solidFill>
                <a:effectLst/>
                <a:latin typeface="Arial" charset="0"/>
                <a:ea typeface="+mn-ea"/>
                <a:cs typeface="+mn-cs"/>
              </a:rPr>
              <a:t>Puteți înlocui imaginile de pe acest diapozitiv cu imagini din țara dumneavoastră. De asemenea, puteți să adunați imagini cu edificii cunoscute și să îi rugați pe elevi să hotărască dacă aparțin stilului clasic, romanic sau gotic. </a:t>
            </a: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Câteva informații despre edificiile de pe acest diapozitiv:</a:t>
            </a:r>
          </a:p>
          <a:p>
            <a:r>
              <a:rPr lang="vi-VN" sz="1200" b="1" kern="1200" dirty="0" smtClean="0">
                <a:solidFill>
                  <a:schemeClr val="tx1"/>
                </a:solidFill>
                <a:effectLst/>
                <a:latin typeface="Arial" charset="0"/>
                <a:ea typeface="+mn-ea"/>
                <a:cs typeface="+mn-cs"/>
              </a:rPr>
              <a:t>bancnota de 5 EUR: </a:t>
            </a:r>
            <a:r>
              <a:rPr lang="vi-VN" sz="1200" kern="1200" dirty="0" smtClean="0">
                <a:solidFill>
                  <a:schemeClr val="tx1"/>
                </a:solidFill>
                <a:effectLst/>
                <a:latin typeface="Arial" charset="0"/>
                <a:ea typeface="+mn-ea"/>
                <a:cs typeface="+mn-cs"/>
              </a:rPr>
              <a:t>Arcul lui Hadrian din Atena, Grecia</a:t>
            </a:r>
          </a:p>
          <a:p>
            <a:r>
              <a:rPr lang="vi-VN" sz="1200" b="1" kern="1200" dirty="0" smtClean="0">
                <a:solidFill>
                  <a:schemeClr val="tx1"/>
                </a:solidFill>
                <a:effectLst/>
                <a:latin typeface="Arial" charset="0"/>
                <a:ea typeface="+mn-ea"/>
                <a:cs typeface="+mn-cs"/>
              </a:rPr>
              <a:t>bancnota de 10 EUR: </a:t>
            </a:r>
            <a:r>
              <a:rPr lang="vi-VN" sz="1200" kern="1200" dirty="0" smtClean="0">
                <a:solidFill>
                  <a:schemeClr val="tx1"/>
                </a:solidFill>
                <a:effectLst/>
                <a:latin typeface="Arial" charset="0"/>
                <a:ea typeface="+mn-ea"/>
                <a:cs typeface="+mn-cs"/>
              </a:rPr>
              <a:t>Turnul înclinat din Pisa, Italia</a:t>
            </a:r>
          </a:p>
          <a:p>
            <a:r>
              <a:rPr lang="vi-VN" sz="1200" b="1" kern="1200" dirty="0" smtClean="0">
                <a:solidFill>
                  <a:schemeClr val="tx1"/>
                </a:solidFill>
                <a:effectLst/>
                <a:latin typeface="Arial" charset="0"/>
                <a:ea typeface="+mn-ea"/>
                <a:cs typeface="+mn-cs"/>
              </a:rPr>
              <a:t>bancnota de 20 EUR: </a:t>
            </a:r>
            <a:r>
              <a:rPr lang="vi-VN" sz="1200" kern="1200" dirty="0" smtClean="0">
                <a:solidFill>
                  <a:schemeClr val="tx1"/>
                </a:solidFill>
                <a:effectLst/>
                <a:latin typeface="Arial" charset="0"/>
                <a:ea typeface="+mn-ea"/>
                <a:cs typeface="+mn-cs"/>
              </a:rPr>
              <a:t>Catedrala Notre-Dame din Paris, Franța</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dirty="0" smtClean="0"/>
              <a:t>Pe aversul bancnotelor sunt redate ferestre și porți, iar pe revers poduri. </a:t>
            </a:r>
          </a:p>
          <a:p>
            <a:endParaRPr lang="vi-VN" baseline="0" dirty="0" smtClean="0"/>
          </a:p>
          <a:p>
            <a:r>
              <a:rPr lang="vi-VN" b="1" baseline="0" dirty="0" smtClean="0"/>
              <a:t>Idee: </a:t>
            </a:r>
            <a:r>
              <a:rPr lang="vi-VN" baseline="0" dirty="0" smtClean="0"/>
              <a:t>La fel ca în cazul diapozitivului anterior, puteți înlocui imaginea clădirii renascentiste cu o imagine din țara dumneavoastră. Imaginea reprezintă Palatul Alhambra al lui Carol al V-lea din Granada, Spania.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Ferestrele și porțile de pe aversul bancnotelor și podurile de pe revers întruchipează idei. </a:t>
            </a:r>
          </a:p>
          <a:p>
            <a:endParaRPr lang="vi-VN" dirty="0" smtClean="0"/>
          </a:p>
          <a:p>
            <a:r>
              <a:rPr lang="vi-VN" dirty="0" smtClean="0"/>
              <a:t>Ferestrele și porțile simbolizează spiritul european de deschidere și de cooperare.</a:t>
            </a:r>
          </a:p>
          <a:p>
            <a:endParaRPr lang="vi-VN" dirty="0" smtClean="0"/>
          </a:p>
          <a:p>
            <a:r>
              <a:rPr lang="vi-VN" dirty="0" smtClean="0"/>
              <a:t>Podurile sunt simbolul comunicării între popoarele Europei, precum și între Europa și restul lumii.</a:t>
            </a:r>
            <a:endParaRPr lang="en-GB"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dirty="0" smtClean="0"/>
              <a:t>Europa, personaj din mitologia greacă, deține un rol foarte important în noua serie de bancnote. Aceasta apare în filigranul tuturor noilor bancnote. Pe noua bancnotă de 20 EUR, care va intra în circulație la data de 25 noiembrie 2015, aceasta apare și în colțul din dreapta sus, într-un element nou, denumit „fereastra-portret”. Priviți bancnota spre o sursă de lumină pentru a observa acest element! </a:t>
            </a:r>
          </a:p>
          <a:p>
            <a:endParaRPr lang="vi-VN" baseline="0" dirty="0" smtClean="0"/>
          </a:p>
          <a:p>
            <a:r>
              <a:rPr lang="vi-VN" baseline="0" dirty="0" smtClean="0"/>
              <a:t>Europa a fost aleasă pentru a ilustra noile bancnote datorită faptului că a dat numele continentului nostru. Imaginea Europei utilizată pe bancnote a fost preluată de pe un vas grecesc antic despre care se crede că provine din Taranto, în sudul Italiei, și că datează din a doua jumătate a secolului al IV-lea î. Hr. În prezent, vasul se află la Muzeul Luvru din Paris, Franța. </a:t>
            </a:r>
          </a:p>
          <a:p>
            <a:endParaRPr lang="vi-VN" baseline="0" dirty="0" smtClean="0"/>
          </a:p>
          <a:p>
            <a:r>
              <a:rPr lang="vi-VN" baseline="0" dirty="0" smtClean="0"/>
              <a:t>Mai multe informații despre Europa, inclusiv un material video, puteți găsi aici: </a:t>
            </a:r>
            <a:r>
              <a:rPr lang="vi-VN" sz="1200" u="sng" dirty="0" smtClean="0">
                <a:solidFill>
                  <a:schemeClr val="tx1"/>
                </a:solidFill>
                <a:effectLst/>
                <a:latin typeface="Arial" charset="0"/>
                <a:hlinkClick r:id="rId3"/>
              </a:rPr>
              <a:t>http://www.noile-bancnote-euro.eu/Seria-„Europa”/Mitul-Europei</a:t>
            </a:r>
            <a:r>
              <a:rPr lang="de-DE" sz="1200" u="none" dirty="0" smtClean="0">
                <a:solidFill>
                  <a:schemeClr val="tx1"/>
                </a:solidFill>
                <a:effectLst/>
                <a:latin typeface="Arial" charset="0"/>
              </a:rPr>
              <a:t>.</a:t>
            </a:r>
            <a:endParaRPr lang="vi-VN"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BR" sz="1200" kern="1200" dirty="0" smtClean="0">
                <a:solidFill>
                  <a:schemeClr val="tx1"/>
                </a:solidFill>
                <a:effectLst/>
                <a:latin typeface="Arial" charset="0"/>
                <a:ea typeface="+mn-ea"/>
                <a:cs typeface="+mn-cs"/>
              </a:rPr>
              <a:t>Autenticitatea bancnotelor euro este ușor de verificat. Atinge, privește, înclină!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smtClean="0">
                <a:solidFill>
                  <a:schemeClr val="tx1"/>
                </a:solidFill>
                <a:effectLst/>
                <a:latin typeface="Arial" charset="0"/>
                <a:ea typeface="+mn-ea"/>
                <a:cs typeface="+mn-cs"/>
              </a:rPr>
              <a:t>Dacă faceți clic pe imaginea bancnotei, puteți urmări un film despre modul în care se poate verifica autenticitatea bancnotei de 20 EUR atingând-o. </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vi-VN" sz="1200" kern="1200" dirty="0" smtClean="0">
                <a:solidFill>
                  <a:schemeClr val="tx1"/>
                </a:solidFill>
                <a:effectLst/>
                <a:latin typeface="Arial" charset="0"/>
                <a:ea typeface="+mn-ea"/>
                <a:cs typeface="+mn-cs"/>
              </a:rPr>
              <a:t>Dacă faceți clic pe imaginea bancnotei, puteți urmări un film despre modul în care se poate verifica autenticitatea bancnotei de 20 EUR privind-o spre o sursă de lumină. </a:t>
            </a:r>
            <a:endParaRPr lang="ro-RO"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9.png"/><Relationship Id="rId3" Type="http://schemas.microsoft.com/office/2007/relationships/media" Target="../media/media5.wmv"/><Relationship Id="rId7" Type="http://schemas.openxmlformats.org/officeDocument/2006/relationships/image" Target="../media/image75.png"/><Relationship Id="rId12" Type="http://schemas.openxmlformats.org/officeDocument/2006/relationships/image" Target="../media/image78.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7.jpeg"/><Relationship Id="rId5" Type="http://schemas.openxmlformats.org/officeDocument/2006/relationships/slideLayout" Target="../slideLayouts/slideLayout7.xml"/><Relationship Id="rId10" Type="http://schemas.openxmlformats.org/officeDocument/2006/relationships/image" Target="../media/image76.pn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png"/><Relationship Id="rId7" Type="http://schemas.openxmlformats.org/officeDocument/2006/relationships/image" Target="../media/image84.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10" Type="http://schemas.openxmlformats.org/officeDocument/2006/relationships/image" Target="../media/image72.jpeg"/><Relationship Id="rId4" Type="http://schemas.openxmlformats.org/officeDocument/2006/relationships/image" Target="../media/image81.png"/><Relationship Id="rId9" Type="http://schemas.openxmlformats.org/officeDocument/2006/relationships/image" Target="../media/image86.jpeg"/></Relationships>
</file>

<file path=ppt/slides/_rels/slide12.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18" Type="http://schemas.openxmlformats.org/officeDocument/2006/relationships/image" Target="../media/image101.png"/><Relationship Id="rId3" Type="http://schemas.openxmlformats.org/officeDocument/2006/relationships/image" Target="../media/image11.png"/><Relationship Id="rId21" Type="http://schemas.openxmlformats.org/officeDocument/2006/relationships/image" Target="../media/image104.png"/><Relationship Id="rId7" Type="http://schemas.openxmlformats.org/officeDocument/2006/relationships/image" Target="../media/image90.png"/><Relationship Id="rId12" Type="http://schemas.openxmlformats.org/officeDocument/2006/relationships/image" Target="../media/image95.png"/><Relationship Id="rId17" Type="http://schemas.openxmlformats.org/officeDocument/2006/relationships/image" Target="../media/image100.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9.png"/><Relationship Id="rId20" Type="http://schemas.openxmlformats.org/officeDocument/2006/relationships/image" Target="../media/image103.png"/><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94.png"/><Relationship Id="rId24" Type="http://schemas.openxmlformats.org/officeDocument/2006/relationships/image" Target="../media/image9.png"/><Relationship Id="rId5" Type="http://schemas.openxmlformats.org/officeDocument/2006/relationships/image" Target="../media/image88.png"/><Relationship Id="rId15" Type="http://schemas.openxmlformats.org/officeDocument/2006/relationships/image" Target="../media/image98.png"/><Relationship Id="rId23" Type="http://schemas.openxmlformats.org/officeDocument/2006/relationships/image" Target="../media/image106.png"/><Relationship Id="rId10" Type="http://schemas.openxmlformats.org/officeDocument/2006/relationships/image" Target="../media/image93.png"/><Relationship Id="rId19" Type="http://schemas.openxmlformats.org/officeDocument/2006/relationships/image" Target="../media/image102.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image" Target="../media/image97.png"/><Relationship Id="rId22" Type="http://schemas.openxmlformats.org/officeDocument/2006/relationships/image" Target="../media/image105.png"/></Relationships>
</file>

<file path=ppt/slides/_rels/slide13.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9.png"/><Relationship Id="rId4" Type="http://schemas.openxmlformats.org/officeDocument/2006/relationships/image" Target="../media/image108.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9.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4.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3.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2.jpeg"/><Relationship Id="rId5" Type="http://schemas.openxmlformats.org/officeDocument/2006/relationships/video" Target="../media/media3.wmv"/><Relationship Id="rId10" Type="http://schemas.openxmlformats.org/officeDocument/2006/relationships/image" Target="../media/image71.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7638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300" b="1" dirty="0">
                  <a:solidFill>
                    <a:srgbClr val="000099"/>
                  </a:solidFill>
                  <a:latin typeface="+mj-lt"/>
                </a:rPr>
                <a:t>338 de </a:t>
              </a:r>
              <a:r>
                <a:rPr lang="de-DE" altLang="de-DE" sz="2300" b="1" dirty="0" err="1">
                  <a:solidFill>
                    <a:srgbClr val="000099"/>
                  </a:solidFill>
                  <a:latin typeface="+mj-lt"/>
                </a:rPr>
                <a:t>milioane</a:t>
              </a:r>
              <a:r>
                <a:rPr lang="de-DE" altLang="de-DE" sz="2300" b="1" dirty="0">
                  <a:solidFill>
                    <a:srgbClr val="000099"/>
                  </a:solidFill>
                  <a:latin typeface="+mj-lt"/>
                </a:rPr>
                <a:t> de </a:t>
              </a:r>
              <a:r>
                <a:rPr lang="vi-VN" altLang="de-DE" sz="2300" b="1" dirty="0">
                  <a:solidFill>
                    <a:srgbClr val="000099"/>
                  </a:solidFill>
                  <a:latin typeface="+mj-lt"/>
                </a:rPr>
                <a:t>cetățeni</a:t>
              </a:r>
              <a:endParaRPr lang="de-DE" altLang="de-DE" sz="2300" b="1" dirty="0">
                <a:solidFill>
                  <a:srgbClr val="000099"/>
                </a:solidFill>
                <a:latin typeface="+mj-lt"/>
              </a:endParaRPr>
            </a:p>
          </p:txBody>
        </p:sp>
      </p:gr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06286"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vi-VN" altLang="de-DE" sz="2300" b="1" dirty="0">
                  <a:solidFill>
                    <a:srgbClr val="000099"/>
                  </a:solidFill>
                  <a:latin typeface="+mj-lt"/>
                </a:rPr>
                <a:t>19 țări</a:t>
              </a:r>
            </a:p>
          </p:txBody>
        </p:sp>
      </p:grpSp>
      <p:sp>
        <p:nvSpPr>
          <p:cNvPr id="3" name="TextBox 2"/>
          <p:cNvSpPr txBox="1"/>
          <p:nvPr/>
        </p:nvSpPr>
        <p:spPr>
          <a:xfrm>
            <a:off x="1767691" y="6093296"/>
            <a:ext cx="5588389" cy="615553"/>
          </a:xfrm>
          <a:prstGeom prst="rect">
            <a:avLst/>
          </a:prstGeom>
          <a:noFill/>
          <a:effectLst>
            <a:outerShdw blurRad="50800" dist="38100" dir="2700000" algn="tl" rotWithShape="0">
              <a:prstClr val="black">
                <a:alpha val="40000"/>
              </a:prstClr>
            </a:outerShdw>
          </a:effectLst>
        </p:spPr>
        <p:txBody>
          <a:bodyPr wrap="none" rtlCol="0">
            <a:spAutoFit/>
          </a:bodyPr>
          <a:lstStyle/>
          <a:p>
            <a:r>
              <a:rPr lang="vi-VN" sz="3400" b="1" dirty="0">
                <a:solidFill>
                  <a:srgbClr val="000099"/>
                </a:solidFill>
                <a:latin typeface="+mj-lt"/>
              </a:rPr>
              <a:t>O singură monedă – euro!</a:t>
            </a:r>
          </a:p>
        </p:txBody>
      </p:sp>
      <p:pic>
        <p:nvPicPr>
          <p:cNvPr id="1026" name="Picture 2" descr="O:\Kd2\ECB\Beratung\Direct Marketing\Euro 5 und 10 und 20 Euro School ppt\Praese Material\Our Money Logo\Our_money_2013_RO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17" t="35144"/>
          <a:stretch/>
        </p:blipFill>
        <p:spPr bwMode="auto">
          <a:xfrm>
            <a:off x="108000" y="43200"/>
            <a:ext cx="1735200" cy="8147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Kd2\ECB\Beratung\Direct Marketing\Euro 5 und 10 und 20 Euro School ppt\Praese Material\Legenden\Legende_RO.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231527" cy="36096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RO.png"/>
          <p:cNvPicPr>
            <a:picLocks noChangeAspect="1" noChangeArrowheads="1"/>
          </p:cNvPicPr>
          <p:nvPr/>
        </p:nvPicPr>
        <p:blipFill rotWithShape="1">
          <a:blip r:embed="rId11">
            <a:extLst>
              <a:ext uri="{28A0092B-C50C-407E-A947-70E740481C1C}">
                <a14:useLocalDpi xmlns:a14="http://schemas.microsoft.com/office/drawing/2010/main" val="0"/>
              </a:ext>
            </a:extLst>
          </a:blip>
          <a:srcRect r="26026"/>
          <a:stretch/>
        </p:blipFill>
        <p:spPr bwMode="auto">
          <a:xfrm>
            <a:off x="108000" y="4320000"/>
            <a:ext cx="375208"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44399" y="3197980"/>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30708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941167"/>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1" name="Text Box 6"/>
          <p:cNvSpPr txBox="1">
            <a:spLocks noChangeArrowheads="1"/>
          </p:cNvSpPr>
          <p:nvPr/>
        </p:nvSpPr>
        <p:spPr bwMode="auto">
          <a:xfrm>
            <a:off x="781200" y="1076400"/>
            <a:ext cx="7560839" cy="1692771"/>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smtClean="0">
                <a:solidFill>
                  <a:srgbClr val="000099"/>
                </a:solidFill>
                <a:latin typeface="+mj-lt"/>
              </a:rPr>
              <a:t>ÎNCLINĂ</a:t>
            </a:r>
          </a:p>
          <a:p>
            <a:pPr algn="ctr"/>
            <a:r>
              <a:rPr lang="en-US" altLang="de-DE" b="1" dirty="0" err="1">
                <a:solidFill>
                  <a:srgbClr val="000099"/>
                </a:solidFill>
                <a:latin typeface="+mj-lt"/>
              </a:rPr>
              <a:t>Holograma</a:t>
            </a:r>
            <a:r>
              <a:rPr lang="en-US" altLang="de-DE" dirty="0">
                <a:solidFill>
                  <a:srgbClr val="000099"/>
                </a:solidFill>
                <a:latin typeface="+mj-lt"/>
              </a:rPr>
              <a:t> </a:t>
            </a:r>
            <a:r>
              <a:rPr lang="en-US" altLang="de-DE" dirty="0" err="1">
                <a:solidFill>
                  <a:srgbClr val="000099"/>
                </a:solidFill>
                <a:latin typeface="+mj-lt"/>
              </a:rPr>
              <a:t>redă</a:t>
            </a:r>
            <a:r>
              <a:rPr lang="en-US" altLang="de-DE" dirty="0">
                <a:solidFill>
                  <a:srgbClr val="000099"/>
                </a:solidFill>
                <a:latin typeface="+mj-lt"/>
              </a:rPr>
              <a:t> un </a:t>
            </a:r>
            <a:r>
              <a:rPr lang="en-US" altLang="de-DE" dirty="0" err="1">
                <a:solidFill>
                  <a:srgbClr val="000099"/>
                </a:solidFill>
                <a:latin typeface="+mj-lt"/>
              </a:rPr>
              <a:t>portret</a:t>
            </a:r>
            <a:r>
              <a:rPr lang="en-US" altLang="de-DE" dirty="0">
                <a:solidFill>
                  <a:srgbClr val="000099"/>
                </a:solidFill>
                <a:latin typeface="+mj-lt"/>
              </a:rPr>
              <a:t> al </a:t>
            </a:r>
            <a:r>
              <a:rPr lang="en-US" altLang="de-DE" dirty="0" err="1">
                <a:solidFill>
                  <a:srgbClr val="000099"/>
                </a:solidFill>
                <a:latin typeface="+mj-lt"/>
              </a:rPr>
              <a:t>Europei</a:t>
            </a:r>
            <a:r>
              <a:rPr lang="en-US" altLang="de-DE" dirty="0">
                <a:solidFill>
                  <a:srgbClr val="000099"/>
                </a:solidFill>
                <a:latin typeface="+mj-lt"/>
              </a:rPr>
              <a:t> </a:t>
            </a:r>
            <a:r>
              <a:rPr lang="en-US" altLang="de-DE" dirty="0" err="1">
                <a:solidFill>
                  <a:srgbClr val="000099"/>
                </a:solidFill>
                <a:latin typeface="+mj-lt"/>
              </a:rPr>
              <a:t>și</a:t>
            </a:r>
            <a:r>
              <a:rPr lang="en-US" altLang="de-DE" dirty="0">
                <a:solidFill>
                  <a:srgbClr val="000099"/>
                </a:solidFill>
                <a:latin typeface="+mj-lt"/>
              </a:rPr>
              <a:t> </a:t>
            </a:r>
            <a:r>
              <a:rPr lang="en-US" altLang="de-DE" dirty="0" err="1">
                <a:solidFill>
                  <a:srgbClr val="000099"/>
                </a:solidFill>
                <a:latin typeface="+mj-lt"/>
              </a:rPr>
              <a:t>valoarea</a:t>
            </a:r>
            <a:r>
              <a:rPr lang="en-US" altLang="de-DE" dirty="0">
                <a:solidFill>
                  <a:srgbClr val="000099"/>
                </a:solidFill>
                <a:latin typeface="+mj-lt"/>
              </a:rPr>
              <a:t> </a:t>
            </a:r>
            <a:r>
              <a:rPr lang="en-US" altLang="de-DE" dirty="0" err="1">
                <a:solidFill>
                  <a:srgbClr val="000099"/>
                </a:solidFill>
                <a:latin typeface="+mj-lt"/>
              </a:rPr>
              <a:t>nominală</a:t>
            </a:r>
            <a:r>
              <a:rPr lang="en-US" altLang="de-DE" dirty="0">
                <a:solidFill>
                  <a:srgbClr val="000099"/>
                </a:solidFill>
                <a:latin typeface="+mj-lt"/>
              </a:rPr>
              <a:t> a </a:t>
            </a:r>
            <a:r>
              <a:rPr lang="en-US" altLang="de-DE" dirty="0" err="1">
                <a:solidFill>
                  <a:srgbClr val="000099"/>
                </a:solidFill>
                <a:latin typeface="+mj-lt"/>
              </a:rPr>
              <a:t>bancnotei</a:t>
            </a:r>
            <a:r>
              <a:rPr lang="en-US" altLang="de-DE" dirty="0">
                <a:solidFill>
                  <a:srgbClr val="000099"/>
                </a:solidFill>
                <a:latin typeface="+mj-lt"/>
              </a:rPr>
              <a:t>. </a:t>
            </a:r>
            <a:r>
              <a:rPr lang="en-US" altLang="de-DE" dirty="0" err="1">
                <a:solidFill>
                  <a:srgbClr val="000099"/>
                </a:solidFill>
                <a:latin typeface="+mj-lt"/>
              </a:rPr>
              <a:t>Dacă</a:t>
            </a:r>
            <a:r>
              <a:rPr lang="en-US" altLang="de-DE" dirty="0">
                <a:solidFill>
                  <a:srgbClr val="000099"/>
                </a:solidFill>
                <a:latin typeface="+mj-lt"/>
              </a:rPr>
              <a:t> </a:t>
            </a:r>
            <a:r>
              <a:rPr lang="en-US" altLang="de-DE" dirty="0" err="1">
                <a:solidFill>
                  <a:srgbClr val="000099"/>
                </a:solidFill>
                <a:latin typeface="+mj-lt"/>
              </a:rPr>
              <a:t>este</a:t>
            </a:r>
            <a:r>
              <a:rPr lang="en-US" altLang="de-DE" dirty="0">
                <a:solidFill>
                  <a:srgbClr val="000099"/>
                </a:solidFill>
                <a:latin typeface="+mj-lt"/>
              </a:rPr>
              <a:t> </a:t>
            </a:r>
            <a:r>
              <a:rPr lang="en-US" altLang="de-DE" dirty="0" err="1">
                <a:solidFill>
                  <a:srgbClr val="000099"/>
                </a:solidFill>
                <a:latin typeface="+mj-lt"/>
              </a:rPr>
              <a:t>înclinată</a:t>
            </a:r>
            <a:r>
              <a:rPr lang="en-US" altLang="de-DE" dirty="0">
                <a:solidFill>
                  <a:srgbClr val="000099"/>
                </a:solidFill>
                <a:latin typeface="+mj-lt"/>
              </a:rPr>
              <a:t>, </a:t>
            </a:r>
            <a:r>
              <a:rPr lang="en-US" altLang="de-DE" b="1" dirty="0" err="1">
                <a:solidFill>
                  <a:srgbClr val="000099"/>
                </a:solidFill>
                <a:latin typeface="+mj-lt"/>
              </a:rPr>
              <a:t>fereastra-portret</a:t>
            </a:r>
            <a:r>
              <a:rPr lang="en-US" altLang="de-DE" dirty="0">
                <a:solidFill>
                  <a:srgbClr val="000099"/>
                </a:solidFill>
                <a:latin typeface="+mj-lt"/>
              </a:rPr>
              <a:t> </a:t>
            </a:r>
            <a:r>
              <a:rPr lang="en-US" altLang="de-DE" dirty="0" err="1">
                <a:solidFill>
                  <a:srgbClr val="000099"/>
                </a:solidFill>
                <a:latin typeface="+mj-lt"/>
              </a:rPr>
              <a:t>prezintă</a:t>
            </a:r>
            <a:r>
              <a:rPr lang="en-US" altLang="de-DE" dirty="0">
                <a:solidFill>
                  <a:srgbClr val="000099"/>
                </a:solidFill>
                <a:latin typeface="+mj-lt"/>
              </a:rPr>
              <a:t> </a:t>
            </a:r>
            <a:r>
              <a:rPr lang="en-US" altLang="de-DE" dirty="0" err="1">
                <a:solidFill>
                  <a:srgbClr val="000099"/>
                </a:solidFill>
                <a:latin typeface="+mj-lt"/>
              </a:rPr>
              <a:t>linii</a:t>
            </a:r>
            <a:r>
              <a:rPr lang="en-US" altLang="de-DE" dirty="0">
                <a:solidFill>
                  <a:srgbClr val="000099"/>
                </a:solidFill>
                <a:latin typeface="+mj-lt"/>
              </a:rPr>
              <a:t> </a:t>
            </a:r>
            <a:r>
              <a:rPr lang="en-US" altLang="de-DE" dirty="0" err="1">
                <a:solidFill>
                  <a:srgbClr val="000099"/>
                </a:solidFill>
                <a:latin typeface="+mj-lt"/>
              </a:rPr>
              <a:t>în</a:t>
            </a:r>
            <a:r>
              <a:rPr lang="en-US" altLang="de-DE" dirty="0">
                <a:solidFill>
                  <a:srgbClr val="000099"/>
                </a:solidFill>
                <a:latin typeface="+mj-lt"/>
              </a:rPr>
              <a:t> </a:t>
            </a:r>
            <a:r>
              <a:rPr lang="en-US" altLang="de-DE" dirty="0" err="1">
                <a:solidFill>
                  <a:srgbClr val="000099"/>
                </a:solidFill>
                <a:latin typeface="+mj-lt"/>
              </a:rPr>
              <a:t>culorile</a:t>
            </a:r>
            <a:r>
              <a:rPr lang="en-US" altLang="de-DE" dirty="0">
                <a:solidFill>
                  <a:srgbClr val="000099"/>
                </a:solidFill>
                <a:latin typeface="+mj-lt"/>
              </a:rPr>
              <a:t> </a:t>
            </a:r>
            <a:r>
              <a:rPr lang="en-US" altLang="de-DE" dirty="0" err="1">
                <a:solidFill>
                  <a:srgbClr val="000099"/>
                </a:solidFill>
                <a:latin typeface="+mj-lt"/>
              </a:rPr>
              <a:t>curcubeului</a:t>
            </a:r>
            <a:r>
              <a:rPr lang="en-US" altLang="de-DE" dirty="0">
                <a:solidFill>
                  <a:srgbClr val="000099"/>
                </a:solidFill>
                <a:latin typeface="+mj-lt"/>
              </a:rPr>
              <a:t>. </a:t>
            </a:r>
            <a:r>
              <a:rPr lang="en-US" altLang="de-DE" b="1" dirty="0" err="1">
                <a:solidFill>
                  <a:srgbClr val="000099"/>
                </a:solidFill>
                <a:latin typeface="+mj-lt"/>
              </a:rPr>
              <a:t>Numărul</a:t>
            </a:r>
            <a:r>
              <a:rPr lang="en-US" altLang="de-DE" b="1" dirty="0">
                <a:solidFill>
                  <a:srgbClr val="000099"/>
                </a:solidFill>
                <a:latin typeface="+mj-lt"/>
              </a:rPr>
              <a:t> </a:t>
            </a:r>
            <a:r>
              <a:rPr lang="en-US" altLang="de-DE" b="1" dirty="0" err="1">
                <a:solidFill>
                  <a:srgbClr val="000099"/>
                </a:solidFill>
                <a:latin typeface="+mj-lt"/>
              </a:rPr>
              <a:t>verde-smarald</a:t>
            </a:r>
            <a:r>
              <a:rPr lang="en-US" altLang="de-DE" dirty="0">
                <a:solidFill>
                  <a:srgbClr val="000099"/>
                </a:solidFill>
                <a:latin typeface="+mj-lt"/>
              </a:rPr>
              <a:t> </a:t>
            </a:r>
            <a:r>
              <a:rPr lang="en-US" altLang="de-DE" dirty="0" err="1">
                <a:solidFill>
                  <a:srgbClr val="000099"/>
                </a:solidFill>
                <a:latin typeface="+mj-lt"/>
              </a:rPr>
              <a:t>creează</a:t>
            </a:r>
            <a:r>
              <a:rPr lang="en-US" altLang="de-DE" dirty="0">
                <a:solidFill>
                  <a:srgbClr val="000099"/>
                </a:solidFill>
                <a:latin typeface="+mj-lt"/>
              </a:rPr>
              <a:t> un </a:t>
            </a:r>
            <a:r>
              <a:rPr lang="en-US" altLang="de-DE" dirty="0" err="1">
                <a:solidFill>
                  <a:srgbClr val="000099"/>
                </a:solidFill>
                <a:latin typeface="+mj-lt"/>
              </a:rPr>
              <a:t>efect</a:t>
            </a:r>
            <a:r>
              <a:rPr lang="en-US" altLang="de-DE" dirty="0">
                <a:solidFill>
                  <a:srgbClr val="000099"/>
                </a:solidFill>
                <a:latin typeface="+mj-lt"/>
              </a:rPr>
              <a:t> </a:t>
            </a:r>
            <a:r>
              <a:rPr lang="en-US" altLang="de-DE" dirty="0" err="1">
                <a:solidFill>
                  <a:srgbClr val="000099"/>
                </a:solidFill>
                <a:latin typeface="+mj-lt"/>
              </a:rPr>
              <a:t>luminos</a:t>
            </a:r>
            <a:r>
              <a:rPr lang="en-US" altLang="de-DE" dirty="0">
                <a:solidFill>
                  <a:srgbClr val="000099"/>
                </a:solidFill>
                <a:latin typeface="+mj-lt"/>
              </a:rPr>
              <a:t> care se </a:t>
            </a:r>
            <a:r>
              <a:rPr lang="en-US" altLang="de-DE" dirty="0" err="1">
                <a:solidFill>
                  <a:srgbClr val="000099"/>
                </a:solidFill>
                <a:latin typeface="+mj-lt"/>
              </a:rPr>
              <a:t>deplasează</a:t>
            </a:r>
            <a:r>
              <a:rPr lang="en-US" altLang="de-DE" dirty="0">
                <a:solidFill>
                  <a:srgbClr val="000099"/>
                </a:solidFill>
                <a:latin typeface="+mj-lt"/>
              </a:rPr>
              <a:t> </a:t>
            </a:r>
            <a:r>
              <a:rPr lang="en-US" altLang="de-DE" dirty="0" err="1">
                <a:solidFill>
                  <a:srgbClr val="000099"/>
                </a:solidFill>
                <a:latin typeface="+mj-lt"/>
              </a:rPr>
              <a:t>în</a:t>
            </a:r>
            <a:r>
              <a:rPr lang="en-US" altLang="de-DE" dirty="0">
                <a:solidFill>
                  <a:srgbClr val="000099"/>
                </a:solidFill>
                <a:latin typeface="+mj-lt"/>
              </a:rPr>
              <a:t> </a:t>
            </a:r>
            <a:r>
              <a:rPr lang="en-US" altLang="de-DE" dirty="0" err="1">
                <a:solidFill>
                  <a:srgbClr val="000099"/>
                </a:solidFill>
                <a:latin typeface="+mj-lt"/>
              </a:rPr>
              <a:t>sus</a:t>
            </a:r>
            <a:r>
              <a:rPr lang="en-US" altLang="de-DE" dirty="0">
                <a:solidFill>
                  <a:srgbClr val="000099"/>
                </a:solidFill>
                <a:latin typeface="+mj-lt"/>
              </a:rPr>
              <a:t> </a:t>
            </a:r>
            <a:r>
              <a:rPr lang="en-US" altLang="de-DE" dirty="0" err="1">
                <a:solidFill>
                  <a:srgbClr val="000099"/>
                </a:solidFill>
                <a:latin typeface="+mj-lt"/>
              </a:rPr>
              <a:t>și</a:t>
            </a:r>
            <a:r>
              <a:rPr lang="en-US" altLang="de-DE" dirty="0">
                <a:solidFill>
                  <a:srgbClr val="000099"/>
                </a:solidFill>
                <a:latin typeface="+mj-lt"/>
              </a:rPr>
              <a:t> </a:t>
            </a:r>
            <a:r>
              <a:rPr lang="en-US" altLang="de-DE" dirty="0" err="1">
                <a:solidFill>
                  <a:srgbClr val="000099"/>
                </a:solidFill>
                <a:latin typeface="+mj-lt"/>
              </a:rPr>
              <a:t>în</a:t>
            </a:r>
            <a:r>
              <a:rPr lang="en-US" altLang="de-DE" dirty="0">
                <a:solidFill>
                  <a:srgbClr val="000099"/>
                </a:solidFill>
                <a:latin typeface="+mj-lt"/>
              </a:rPr>
              <a:t> </a:t>
            </a:r>
            <a:r>
              <a:rPr lang="en-US" altLang="de-DE" dirty="0" err="1">
                <a:solidFill>
                  <a:srgbClr val="000099"/>
                </a:solidFill>
                <a:latin typeface="+mj-lt"/>
              </a:rPr>
              <a:t>jos.</a:t>
            </a:r>
            <a:endParaRPr lang="ro-RO" altLang="de-DE" dirty="0">
              <a:solidFill>
                <a:srgbClr val="000099"/>
              </a:solidFill>
              <a:latin typeface="+mj-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vi-VN" sz="4000" dirty="0">
                <a:latin typeface="+mj-lt"/>
              </a:rPr>
              <a:t> </a:t>
            </a:r>
            <a:r>
              <a:rPr lang="vi-VN" altLang="de-DE" sz="4000" b="1" dirty="0">
                <a:solidFill>
                  <a:srgbClr val="000099"/>
                </a:solidFill>
                <a:latin typeface="+mj-lt"/>
              </a:rPr>
              <a:t>Elementele de siguranță</a:t>
            </a:r>
          </a:p>
        </p:txBody>
      </p:sp>
      <p:sp>
        <p:nvSpPr>
          <p:cNvPr id="19" name="Rechteck 18"/>
          <p:cNvSpPr/>
          <p:nvPr/>
        </p:nvSpPr>
        <p:spPr>
          <a:xfrm>
            <a:off x="6426356" y="3483700"/>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30708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236262"/>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356992"/>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10</a:t>
            </a:fld>
            <a:endParaRPr lang="fr-FR" dirty="0">
              <a:solidFill>
                <a:srgbClr val="000099"/>
              </a:solidFill>
              <a:latin typeface="+mj-lt"/>
            </a:endParaRPr>
          </a:p>
        </p:txBody>
      </p:sp>
      <p:sp>
        <p:nvSpPr>
          <p:cNvPr id="22" name="Rechteck 21"/>
          <p:cNvSpPr/>
          <p:nvPr/>
        </p:nvSpPr>
        <p:spPr>
          <a:xfrm>
            <a:off x="6392967" y="3088139"/>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3"/>
                </p:tgtEl>
              </p:cMediaNode>
            </p:video>
            <p:seq concurrent="1" nextAc="seek">
              <p:cTn id="3" restart="whenNotActive" fill="hold" evtFilter="cancelBubble" nodeType="interactiveSeq">
                <p:stCondLst>
                  <p:cond evt="onClick" delay="0">
                    <p:tgtEl>
                      <p:spTgt spid="2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3"/>
                                        </p:tgtEl>
                                      </p:cBhvr>
                                    </p:cmd>
                                  </p:childTnLst>
                                </p:cTn>
                              </p:par>
                            </p:childTnLst>
                          </p:cTn>
                        </p:par>
                      </p:childTnLst>
                    </p:cTn>
                  </p:par>
                </p:childTnLst>
              </p:cTn>
              <p:nextCondLst>
                <p:cond evt="onClick" delay="0">
                  <p:tgtEl>
                    <p:spTgt spid="23"/>
                  </p:tgtEl>
                </p:cond>
              </p:nextCondLst>
            </p:seq>
            <p:video fullScrn="1">
              <p:cMediaNode vol="80000">
                <p:cTn id="8" fill="hold" display="0">
                  <p:stCondLst>
                    <p:cond delay="indefinite"/>
                  </p:stCondLst>
                </p:cTn>
                <p:tgtEl>
                  <p:spTgt spid="21"/>
                </p:tgtEl>
              </p:cMediaNode>
            </p:video>
            <p:seq concurrent="1" nextAc="seek">
              <p:cTn id="9" restart="whenNotActive" fill="hold" evtFilter="cancelBubble" nodeType="interactiveSeq">
                <p:stCondLst>
                  <p:cond evt="onClick" delay="0">
                    <p:tgtEl>
                      <p:spTgt spid="1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1"/>
                                        </p:tgtEl>
                                      </p:cBhvr>
                                    </p:cmd>
                                  </p:childTnLst>
                                </p:cTn>
                              </p:par>
                            </p:childTnLst>
                          </p:cTn>
                        </p:par>
                      </p:childTnLst>
                    </p:cTn>
                  </p:par>
                </p:childTnLst>
              </p:cTn>
              <p:nextCondLst>
                <p:cond evt="onClick" delay="0">
                  <p:tgtEl>
                    <p:spTgt spid="1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41288"/>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n-GB" altLang="de-DE" sz="4000" b="1" dirty="0" err="1">
                <a:solidFill>
                  <a:srgbClr val="000099"/>
                </a:solidFill>
                <a:latin typeface="+mj-lt"/>
              </a:rPr>
              <a:t>Așezați</a:t>
            </a:r>
            <a:r>
              <a:rPr lang="en-GB" altLang="de-DE" sz="4000" b="1" dirty="0">
                <a:solidFill>
                  <a:srgbClr val="000099"/>
                </a:solidFill>
                <a:latin typeface="+mj-lt"/>
              </a:rPr>
              <a:t> </a:t>
            </a:r>
            <a:r>
              <a:rPr lang="en-GB" altLang="de-DE" sz="4000" b="1" dirty="0" err="1">
                <a:solidFill>
                  <a:srgbClr val="000099"/>
                </a:solidFill>
                <a:latin typeface="+mj-lt"/>
              </a:rPr>
              <a:t>elementele</a:t>
            </a:r>
            <a:r>
              <a:rPr lang="en-GB" altLang="de-DE" sz="4000" b="1" dirty="0">
                <a:solidFill>
                  <a:srgbClr val="000099"/>
                </a:solidFill>
                <a:latin typeface="+mj-lt"/>
              </a:rPr>
              <a:t> de </a:t>
            </a:r>
            <a:r>
              <a:rPr lang="en-GB" altLang="de-DE" sz="4000" b="1" dirty="0" err="1">
                <a:solidFill>
                  <a:srgbClr val="000099"/>
                </a:solidFill>
                <a:latin typeface="+mj-lt"/>
              </a:rPr>
              <a:t>siguranță</a:t>
            </a:r>
            <a:r>
              <a:rPr lang="en-GB" altLang="de-DE" sz="4000" b="1" dirty="0">
                <a:solidFill>
                  <a:srgbClr val="000099"/>
                </a:solidFill>
                <a:latin typeface="+mj-lt"/>
              </a:rPr>
              <a:t> </a:t>
            </a:r>
          </a:p>
          <a:p>
            <a:pPr algn="ctr" eaLnBrk="1" hangingPunct="1">
              <a:spcBef>
                <a:spcPts val="0"/>
              </a:spcBef>
            </a:pPr>
            <a:r>
              <a:rPr lang="en-GB" altLang="de-DE" sz="4000" b="1" dirty="0">
                <a:solidFill>
                  <a:srgbClr val="000099"/>
                </a:solidFill>
                <a:latin typeface="+mj-lt"/>
              </a:rPr>
              <a:t>la </a:t>
            </a:r>
            <a:r>
              <a:rPr lang="en-GB" altLang="de-DE" sz="4000" b="1" dirty="0" err="1">
                <a:solidFill>
                  <a:srgbClr val="000099"/>
                </a:solidFill>
                <a:latin typeface="+mj-lt"/>
              </a:rPr>
              <a:t>locul</a:t>
            </a:r>
            <a:r>
              <a:rPr lang="en-GB" altLang="de-DE" sz="4000" b="1" dirty="0">
                <a:solidFill>
                  <a:srgbClr val="000099"/>
                </a:solidFill>
                <a:latin typeface="+mj-lt"/>
              </a:rPr>
              <a:t> </a:t>
            </a:r>
            <a:r>
              <a:rPr lang="en-GB" altLang="de-DE" sz="4000" b="1" dirty="0" err="1">
                <a:solidFill>
                  <a:srgbClr val="000099"/>
                </a:solidFill>
                <a:latin typeface="+mj-lt"/>
              </a:rPr>
              <a:t>potrivit</a:t>
            </a:r>
            <a:r>
              <a:rPr lang="en-GB" altLang="de-DE" sz="4000" b="1" dirty="0">
                <a:solidFill>
                  <a:srgbClr val="000099"/>
                </a:solidFill>
                <a:latin typeface="+mj-lt"/>
              </a:rPr>
              <a:t>!</a:t>
            </a:r>
            <a:endParaRPr lang="ro-RO" altLang="de-DE" sz="4000" b="1" dirty="0">
              <a:solidFill>
                <a:srgbClr val="000099"/>
              </a:solidFill>
              <a:latin typeface="+mj-lt"/>
            </a:endParaRPr>
          </a:p>
        </p:txBody>
      </p:sp>
      <p:sp>
        <p:nvSpPr>
          <p:cNvPr id="14339" name="Text Box 58"/>
          <p:cNvSpPr txBox="1">
            <a:spLocks noChangeArrowheads="1"/>
          </p:cNvSpPr>
          <p:nvPr/>
        </p:nvSpPr>
        <p:spPr bwMode="auto">
          <a:xfrm>
            <a:off x="6134029" y="5445224"/>
            <a:ext cx="1368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Filigranul</a:t>
            </a:r>
            <a:endParaRPr lang="en-GB"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Holograma</a:t>
            </a:r>
            <a:endParaRPr lang="en-GB" altLang="de-DE" sz="1600" b="1" dirty="0">
              <a:solidFill>
                <a:srgbClr val="000099"/>
              </a:solidFill>
              <a:latin typeface="+mj-lt"/>
            </a:endParaRPr>
          </a:p>
        </p:txBody>
      </p:sp>
      <p:sp>
        <p:nvSpPr>
          <p:cNvPr id="14342" name="Text Box 31"/>
          <p:cNvSpPr txBox="1">
            <a:spLocks noChangeArrowheads="1"/>
          </p:cNvSpPr>
          <p:nvPr/>
        </p:nvSpPr>
        <p:spPr bwMode="auto">
          <a:xfrm>
            <a:off x="518587" y="6074615"/>
            <a:ext cx="1403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Imprimarea</a:t>
            </a:r>
            <a:r>
              <a:rPr lang="en-GB" altLang="de-DE" sz="1600" b="1" dirty="0">
                <a:solidFill>
                  <a:srgbClr val="000099"/>
                </a:solidFill>
                <a:latin typeface="+mj-lt"/>
              </a:rPr>
              <a:t> </a:t>
            </a:r>
            <a:r>
              <a:rPr lang="en-GB" altLang="de-DE" sz="1600" b="1" dirty="0" err="1">
                <a:solidFill>
                  <a:srgbClr val="000099"/>
                </a:solidFill>
                <a:latin typeface="+mj-lt"/>
              </a:rPr>
              <a:t>în</a:t>
            </a:r>
            <a:r>
              <a:rPr lang="en-GB" altLang="de-DE" sz="1600" b="1" dirty="0">
                <a:solidFill>
                  <a:srgbClr val="000099"/>
                </a:solidFill>
                <a:latin typeface="+mj-lt"/>
              </a:rPr>
              <a:t> relief</a:t>
            </a:r>
          </a:p>
        </p:txBody>
      </p:sp>
      <p:sp>
        <p:nvSpPr>
          <p:cNvPr id="14343" name="Text Box 58"/>
          <p:cNvSpPr txBox="1">
            <a:spLocks noChangeArrowheads="1"/>
          </p:cNvSpPr>
          <p:nvPr/>
        </p:nvSpPr>
        <p:spPr bwMode="auto">
          <a:xfrm>
            <a:off x="38685" y="4151211"/>
            <a:ext cx="27772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Numărul</a:t>
            </a:r>
            <a:r>
              <a:rPr lang="en-GB" altLang="de-DE" sz="1600" b="1" dirty="0">
                <a:solidFill>
                  <a:srgbClr val="000099"/>
                </a:solidFill>
                <a:latin typeface="+mj-lt"/>
              </a:rPr>
              <a:t> </a:t>
            </a:r>
            <a:r>
              <a:rPr lang="en-GB" altLang="de-DE" sz="1600" b="1" dirty="0" err="1">
                <a:solidFill>
                  <a:srgbClr val="000099"/>
                </a:solidFill>
                <a:latin typeface="+mj-lt"/>
              </a:rPr>
              <a:t>verde-smarald</a:t>
            </a:r>
            <a:endParaRPr lang="en-GB" altLang="de-DE" sz="1600" b="1" dirty="0">
              <a:solidFill>
                <a:srgbClr val="000099"/>
              </a:solidFill>
              <a:latin typeface="+mj-lt"/>
            </a:endParaRPr>
          </a:p>
        </p:txBody>
      </p:sp>
      <p:sp>
        <p:nvSpPr>
          <p:cNvPr id="31" name="Text Box 58"/>
          <p:cNvSpPr txBox="1">
            <a:spLocks noChangeArrowheads="1"/>
          </p:cNvSpPr>
          <p:nvPr/>
        </p:nvSpPr>
        <p:spPr bwMode="auto">
          <a:xfrm>
            <a:off x="6268145" y="6217713"/>
            <a:ext cx="20882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j-lt"/>
              </a:rPr>
              <a:t>Fereastra-portret</a:t>
            </a:r>
            <a:endParaRPr lang="ro-RO" altLang="de-DE" sz="1600" b="1" dirty="0">
              <a:solidFill>
                <a:srgbClr val="000099"/>
              </a:solidFill>
              <a:latin typeface="+mj-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11</a:t>
            </a:fld>
            <a:endParaRPr lang="fr-FR" dirty="0">
              <a:solidFill>
                <a:srgbClr val="000099"/>
              </a:solidFill>
              <a:latin typeface="+mj-lt"/>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0296" y="4694664"/>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5E-6 2.14616E-6 C -0.36181 0.00393 -0.72344 0.00786 -0.76494 -0.03631 C -0.80643 -0.08048 -0.32553 -0.18386 -0.24931 -0.26457 C -0.1731 -0.34528 -0.29792 -0.47734 -0.30782 -0.52058 " pathEditMode="relative" rAng="0" ptsTypes="aaaA">
                                      <p:cBhvr>
                                        <p:cTn id="54" dur="2000" fill="hold"/>
                                        <p:tgtEl>
                                          <p:spTgt spid="19"/>
                                        </p:tgtEl>
                                        <p:attrNameLst>
                                          <p:attrName>ppt_x</p:attrName>
                                          <p:attrName>ppt_y</p:attrName>
                                        </p:attrNameLst>
                                      </p:cBhvr>
                                      <p:rCtr x="-40330" y="-25648"/>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s-ES" sz="4000" dirty="0">
                <a:latin typeface="+mj-lt"/>
              </a:rPr>
              <a:t> </a:t>
            </a:r>
            <a:r>
              <a:rPr lang="es-ES" altLang="de-DE" sz="4000" b="1" dirty="0">
                <a:solidFill>
                  <a:srgbClr val="000099"/>
                </a:solidFill>
                <a:latin typeface="+mj-lt"/>
              </a:rPr>
              <a:t>Cine se ocupă de euro? </a:t>
            </a:r>
            <a:endParaRPr lang="es-ES" altLang="de-DE" sz="4000" b="1" cap="all"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12</a:t>
            </a:fld>
            <a:endParaRPr lang="fr-FR" dirty="0">
              <a:solidFill>
                <a:srgbClr val="000099"/>
              </a:solidFill>
              <a:latin typeface="+mj-lt"/>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O:\Kd2\ECB\Beratung\Direct Marketing\Euro 5 und 10 und 20 Euro School ppt\Praese Material\Legenden\Legende_RO.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360000"/>
            <a:ext cx="1231527" cy="36096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Inseln\Inseln_RO.png"/>
          <p:cNvPicPr>
            <a:picLocks noChangeAspect="1" noChangeArrowheads="1"/>
          </p:cNvPicPr>
          <p:nvPr/>
        </p:nvPicPr>
        <p:blipFill rotWithShape="1">
          <a:blip r:embed="rId25">
            <a:extLst>
              <a:ext uri="{28A0092B-C50C-407E-A947-70E740481C1C}">
                <a14:useLocalDpi xmlns:a14="http://schemas.microsoft.com/office/drawing/2010/main" val="0"/>
              </a:ext>
            </a:extLst>
          </a:blip>
          <a:srcRect r="26026"/>
          <a:stretch/>
        </p:blipFill>
        <p:spPr bwMode="auto">
          <a:xfrm>
            <a:off x="108000" y="4320000"/>
            <a:ext cx="375208" cy="247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027767" y="6567488"/>
            <a:ext cx="508317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vi-VN" altLang="de-DE" sz="1000" dirty="0">
                <a:solidFill>
                  <a:schemeClr val="bg1"/>
                </a:solidFill>
                <a:latin typeface="+mj-lt"/>
              </a:rPr>
              <a:t>© Banca Centrală Europeană, </a:t>
            </a:r>
            <a:r>
              <a:rPr lang="vi-VN" altLang="de-DE" sz="1000" dirty="0" smtClean="0">
                <a:solidFill>
                  <a:schemeClr val="bg1"/>
                </a:solidFill>
                <a:latin typeface="+mj-lt"/>
              </a:rPr>
              <a:t>201</a:t>
            </a:r>
            <a:r>
              <a:rPr lang="en-GB" altLang="de-DE" sz="1000" dirty="0" smtClean="0">
                <a:solidFill>
                  <a:schemeClr val="bg1"/>
                </a:solidFill>
                <a:latin typeface="+mj-lt"/>
              </a:rPr>
              <a:t>5</a:t>
            </a:r>
            <a:r>
              <a:rPr lang="vi-VN" altLang="de-DE" sz="1000" dirty="0" smtClean="0">
                <a:solidFill>
                  <a:schemeClr val="bg1"/>
                </a:solidFill>
                <a:latin typeface="+mj-lt"/>
              </a:rPr>
              <a:t> </a:t>
            </a:r>
            <a:r>
              <a:rPr lang="vi-VN" altLang="de-DE" sz="1000" dirty="0">
                <a:solidFill>
                  <a:schemeClr val="bg1"/>
                </a:solidFill>
                <a:latin typeface="+mj-lt"/>
              </a:rPr>
              <a:t>(pe baza unui concept inițial al Banque de France)</a:t>
            </a:r>
          </a:p>
        </p:txBody>
      </p:sp>
      <p:grpSp>
        <p:nvGrpSpPr>
          <p:cNvPr id="15365" name="Gruppieren 2"/>
          <p:cNvGrpSpPr>
            <a:grpSpLocks/>
          </p:cNvGrpSpPr>
          <p:nvPr/>
        </p:nvGrpSpPr>
        <p:grpSpPr bwMode="auto">
          <a:xfrm rot="190444">
            <a:off x="1449353" y="481195"/>
            <a:ext cx="2812269" cy="1728790"/>
            <a:chOff x="1115265" y="1353757"/>
            <a:chExt cx="345360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30375" y="2068141"/>
              <a:ext cx="3138490" cy="45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rgbClr val="000099"/>
                  </a:solidFill>
                  <a:latin typeface="+mj-lt"/>
                </a:rPr>
                <a:t>Jucați</a:t>
              </a:r>
              <a:r>
                <a:rPr lang="en-GB" altLang="de-DE" b="1" dirty="0">
                  <a:solidFill>
                    <a:srgbClr val="000099"/>
                  </a:solidFill>
                  <a:latin typeface="+mj-lt"/>
                </a:rPr>
                <a:t> „Euro Run</a:t>
              </a:r>
              <a:r>
                <a:rPr lang="en-GB" altLang="de-DE" b="1" dirty="0" smtClean="0">
                  <a:solidFill>
                    <a:srgbClr val="000099"/>
                  </a:solidFill>
                  <a:latin typeface="+mj-lt"/>
                </a:rPr>
                <a:t>”…</a:t>
              </a:r>
              <a:endParaRPr lang="en-GB" altLang="de-DE" b="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80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smtClean="0">
                  <a:solidFill>
                    <a:srgbClr val="000099"/>
                  </a:solidFill>
                  <a:latin typeface="+mj-lt"/>
                </a:rPr>
                <a:t>… </a:t>
              </a:r>
              <a:r>
                <a:rPr lang="en-GB" altLang="de-DE" b="1" dirty="0" err="1" smtClean="0">
                  <a:solidFill>
                    <a:srgbClr val="000099"/>
                  </a:solidFill>
                  <a:latin typeface="+mj-lt"/>
                </a:rPr>
                <a:t>și</a:t>
              </a:r>
              <a:r>
                <a:rPr lang="en-GB" altLang="de-DE" b="1" dirty="0" smtClean="0">
                  <a:solidFill>
                    <a:srgbClr val="000099"/>
                  </a:solidFill>
                  <a:latin typeface="+mj-lt"/>
                </a:rPr>
                <a:t> </a:t>
              </a:r>
              <a:r>
                <a:rPr lang="en-GB" altLang="de-DE" b="1" dirty="0" err="1">
                  <a:solidFill>
                    <a:srgbClr val="000099"/>
                  </a:solidFill>
                  <a:latin typeface="+mj-lt"/>
                </a:rPr>
                <a:t>aflați</a:t>
              </a:r>
              <a:r>
                <a:rPr lang="en-GB" altLang="de-DE" b="1" dirty="0">
                  <a:solidFill>
                    <a:srgbClr val="000099"/>
                  </a:solidFill>
                  <a:latin typeface="+mj-lt"/>
                </a:rPr>
                <a:t> </a:t>
              </a:r>
              <a:r>
                <a:rPr lang="en-GB" altLang="de-DE" b="1" dirty="0" err="1">
                  <a:solidFill>
                    <a:srgbClr val="000099"/>
                  </a:solidFill>
                  <a:latin typeface="+mj-lt"/>
                </a:rPr>
                <a:t>mai</a:t>
              </a:r>
              <a:r>
                <a:rPr lang="en-GB" altLang="de-DE" b="1" dirty="0">
                  <a:solidFill>
                    <a:srgbClr val="000099"/>
                  </a:solidFill>
                  <a:latin typeface="+mj-lt"/>
                </a:rPr>
                <a:t> </a:t>
              </a:r>
              <a:r>
                <a:rPr lang="en-GB" altLang="de-DE" b="1" dirty="0" err="1">
                  <a:solidFill>
                    <a:srgbClr val="000099"/>
                  </a:solidFill>
                  <a:latin typeface="+mj-lt"/>
                </a:rPr>
                <a:t>multe</a:t>
              </a:r>
              <a:r>
                <a:rPr lang="en-GB" altLang="de-DE" b="1" dirty="0">
                  <a:solidFill>
                    <a:srgbClr val="000099"/>
                  </a:solidFill>
                  <a:latin typeface="+mj-lt"/>
                </a:rPr>
                <a:t>!</a:t>
              </a:r>
            </a:p>
          </p:txBody>
        </p:sp>
      </p:grpSp>
      <p:sp>
        <p:nvSpPr>
          <p:cNvPr id="2" name="Rectangle 1"/>
          <p:cNvSpPr/>
          <p:nvPr/>
        </p:nvSpPr>
        <p:spPr>
          <a:xfrm>
            <a:off x="2878303" y="5553857"/>
            <a:ext cx="3369256"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www.noile-bancnote-euro.eu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Monedele</a:t>
            </a:r>
            <a:r>
              <a:rPr lang="fr-FR" altLang="de-DE" sz="4000" b="1" dirty="0">
                <a:solidFill>
                  <a:srgbClr val="000099"/>
                </a:solidFill>
                <a:latin typeface="+mj-lt"/>
              </a:rPr>
              <a:t> euro</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508650"/>
            <a:ext cx="2160240" cy="840230"/>
          </a:xfrm>
          <a:prstGeom prst="rect">
            <a:avLst/>
          </a:prstGeom>
        </p:spPr>
        <p:txBody>
          <a:bodyPr wrap="square">
            <a:spAutoFit/>
          </a:bodyPr>
          <a:lstStyle/>
          <a:p>
            <a:pPr lvl="1" algn="ctr">
              <a:lnSpc>
                <a:spcPct val="90000"/>
              </a:lnSpc>
              <a:buClr>
                <a:srgbClr val="FF9900"/>
              </a:buClr>
              <a:buSzPct val="205000"/>
            </a:pPr>
            <a:r>
              <a:rPr lang="it-IT" altLang="de-DE" b="1" dirty="0" err="1">
                <a:solidFill>
                  <a:srgbClr val="000099"/>
                </a:solidFill>
                <a:latin typeface="+mj-lt"/>
              </a:rPr>
              <a:t>Din</a:t>
            </a:r>
            <a:r>
              <a:rPr lang="it-IT" altLang="de-DE" b="1" dirty="0">
                <a:solidFill>
                  <a:srgbClr val="000099"/>
                </a:solidFill>
                <a:latin typeface="+mj-lt"/>
              </a:rPr>
              <a:t> ce </a:t>
            </a:r>
            <a:r>
              <a:rPr lang="it-IT" altLang="de-DE" b="1" dirty="0" err="1">
                <a:solidFill>
                  <a:srgbClr val="000099"/>
                </a:solidFill>
                <a:latin typeface="+mj-lt"/>
              </a:rPr>
              <a:t>țară</a:t>
            </a:r>
            <a:r>
              <a:rPr lang="it-IT" altLang="de-DE" b="1" dirty="0">
                <a:solidFill>
                  <a:srgbClr val="000099"/>
                </a:solidFill>
                <a:latin typeface="+mj-lt"/>
              </a:rPr>
              <a:t> </a:t>
            </a:r>
            <a:r>
              <a:rPr lang="it-IT" altLang="de-DE" b="1" dirty="0" err="1">
                <a:solidFill>
                  <a:srgbClr val="000099"/>
                </a:solidFill>
                <a:latin typeface="+mj-lt"/>
              </a:rPr>
              <a:t>provin</a:t>
            </a:r>
            <a:r>
              <a:rPr lang="it-IT" altLang="de-DE" b="1" dirty="0">
                <a:solidFill>
                  <a:srgbClr val="000099"/>
                </a:solidFill>
                <a:latin typeface="+mj-lt"/>
              </a:rPr>
              <a:t> </a:t>
            </a:r>
            <a:r>
              <a:rPr lang="it-IT" altLang="de-DE" b="1" dirty="0" err="1">
                <a:solidFill>
                  <a:srgbClr val="000099"/>
                </a:solidFill>
                <a:latin typeface="+mj-lt"/>
              </a:rPr>
              <a:t>monedele</a:t>
            </a:r>
            <a:r>
              <a:rPr lang="it-IT" altLang="de-DE" b="1" dirty="0">
                <a:solidFill>
                  <a:srgbClr val="000099"/>
                </a:solidFill>
                <a:latin typeface="+mj-lt"/>
              </a:rPr>
              <a:t>?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2</a:t>
            </a:fld>
            <a:endParaRPr lang="fr-FR" dirty="0">
              <a:solidFill>
                <a:srgbClr val="000099"/>
              </a:solidFill>
              <a:latin typeface="+mj-lt"/>
            </a:endParaRPr>
          </a:p>
        </p:txBody>
      </p:sp>
      <p:pic>
        <p:nvPicPr>
          <p:cNvPr id="39" name="Picture 2" descr="O:\Kd2\ECB\Beratung\Direct Marketing\Euro 5 und 10 und 20 Euro School ppt\Praese Material\Legenden\Legende_RO.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31527" cy="36096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O:\Kd2\ECB\Beratung\Direct Marketing\Euro 5 und 10 und 20 Euro School ppt\Praese Material\Inseln\Inseln_RO.png"/>
          <p:cNvPicPr>
            <a:picLocks noChangeAspect="1" noChangeArrowheads="1"/>
          </p:cNvPicPr>
          <p:nvPr/>
        </p:nvPicPr>
        <p:blipFill rotWithShape="1">
          <a:blip r:embed="rId34">
            <a:extLst>
              <a:ext uri="{28A0092B-C50C-407E-A947-70E740481C1C}">
                <a14:useLocalDpi xmlns:a14="http://schemas.microsoft.com/office/drawing/2010/main" val="0"/>
              </a:ext>
            </a:extLst>
          </a:blip>
          <a:srcRect r="26026"/>
          <a:stretch/>
        </p:blipFill>
        <p:spPr bwMode="auto">
          <a:xfrm>
            <a:off x="108000" y="4320000"/>
            <a:ext cx="375208"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Clasic</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a:solidFill>
                  <a:srgbClr val="000099"/>
                </a:solidFill>
                <a:latin typeface="+mj-lt"/>
              </a:rPr>
              <a:t>Romanic</a:t>
            </a: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Gotic</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altLang="de-DE" sz="4000" b="1" dirty="0" err="1" smtClean="0">
                <a:solidFill>
                  <a:srgbClr val="000099"/>
                </a:solidFill>
                <a:latin typeface="+mj-lt"/>
              </a:rPr>
              <a:t>Bancnotele</a:t>
            </a:r>
            <a:r>
              <a:rPr lang="de-DE" altLang="de-DE" sz="4000" b="1" dirty="0" smtClean="0">
                <a:solidFill>
                  <a:srgbClr val="000099"/>
                </a:solidFill>
                <a:latin typeface="+mj-lt"/>
              </a:rPr>
              <a:t> </a:t>
            </a:r>
            <a:r>
              <a:rPr lang="de-DE" altLang="de-DE" sz="4000" b="1" dirty="0" err="1" smtClean="0">
                <a:solidFill>
                  <a:srgbClr val="000099"/>
                </a:solidFill>
                <a:latin typeface="+mj-lt"/>
              </a:rPr>
              <a:t>euro</a:t>
            </a:r>
            <a:endParaRPr lang="en-GB" altLang="de-DE" sz="4000" b="1" dirty="0">
              <a:solidFill>
                <a:srgbClr val="000099"/>
              </a:solidFill>
              <a:latin typeface="+mj-lt"/>
              <a:ea typeface="+mj-ea"/>
              <a:cs typeface="+mj-cs"/>
            </a:endParaRP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620985" y="1456787"/>
            <a:ext cx="2520280" cy="1089529"/>
          </a:xfrm>
          <a:prstGeom prst="rect">
            <a:avLst/>
          </a:prstGeom>
        </p:spPr>
        <p:txBody>
          <a:bodyPr wrap="square">
            <a:spAutoFit/>
          </a:bodyPr>
          <a:lstStyle/>
          <a:p>
            <a:pPr lvl="1" algn="ctr">
              <a:lnSpc>
                <a:spcPct val="90000"/>
              </a:lnSpc>
              <a:buClr>
                <a:srgbClr val="FF9900"/>
              </a:buClr>
              <a:buSzPct val="205000"/>
            </a:pPr>
            <a:r>
              <a:rPr lang="vi-VN" altLang="de-DE" b="1" dirty="0">
                <a:solidFill>
                  <a:srgbClr val="000099"/>
                </a:solidFill>
                <a:latin typeface="+mj-lt"/>
              </a:rPr>
              <a:t>Fiecare bancnotă prezintă un stil arhitectural european. </a:t>
            </a: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3</a:t>
            </a:fld>
            <a:endParaRPr lang="fr-FR" dirty="0">
              <a:solidFill>
                <a:srgbClr val="000099"/>
              </a:solidFill>
              <a:latin typeface="+mj-lt"/>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99204"/>
            <a:ext cx="2880016" cy="5544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500" b="1" dirty="0" err="1">
                <a:solidFill>
                  <a:srgbClr val="000099"/>
                </a:solidFill>
                <a:latin typeface="+mj-lt"/>
              </a:rPr>
              <a:t>Renascentist</a:t>
            </a:r>
            <a:endParaRPr lang="en-GB" sz="1500" b="1" dirty="0">
              <a:solidFill>
                <a:srgbClr val="000099"/>
              </a:solidFill>
              <a:latin typeface="+mj-lt"/>
            </a:endParaRPr>
          </a:p>
        </p:txBody>
      </p:sp>
      <p:sp>
        <p:nvSpPr>
          <p:cNvPr id="20" name="TextBox 19"/>
          <p:cNvSpPr txBox="1"/>
          <p:nvPr/>
        </p:nvSpPr>
        <p:spPr>
          <a:xfrm>
            <a:off x="338849" y="6244776"/>
            <a:ext cx="2588400" cy="5544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500" b="1" dirty="0" err="1">
                <a:solidFill>
                  <a:srgbClr val="000099"/>
                </a:solidFill>
                <a:latin typeface="+mj-lt"/>
              </a:rPr>
              <a:t>Baroc</a:t>
            </a:r>
            <a:endParaRPr lang="en-GB" sz="1500" b="1" dirty="0">
              <a:solidFill>
                <a:srgbClr val="000099"/>
              </a:solidFill>
              <a:latin typeface="+mj-lt"/>
            </a:endParaRPr>
          </a:p>
        </p:txBody>
      </p:sp>
      <p:sp>
        <p:nvSpPr>
          <p:cNvPr id="21" name="TextBox 20"/>
          <p:cNvSpPr txBox="1"/>
          <p:nvPr/>
        </p:nvSpPr>
        <p:spPr>
          <a:xfrm>
            <a:off x="3162320" y="6246225"/>
            <a:ext cx="2592000" cy="553998"/>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sz="1500" b="1" dirty="0" err="1">
                <a:solidFill>
                  <a:srgbClr val="000099"/>
                </a:solidFill>
                <a:latin typeface="+mj-lt"/>
              </a:rPr>
              <a:t>Arhitectura</a:t>
            </a:r>
            <a:r>
              <a:rPr lang="it-IT" sz="1500" b="1" dirty="0">
                <a:solidFill>
                  <a:srgbClr val="000099"/>
                </a:solidFill>
                <a:latin typeface="+mj-lt"/>
              </a:rPr>
              <a:t> </a:t>
            </a:r>
            <a:r>
              <a:rPr lang="it-IT" sz="1500" b="1" dirty="0" err="1">
                <a:solidFill>
                  <a:srgbClr val="000099"/>
                </a:solidFill>
                <a:latin typeface="+mj-lt"/>
              </a:rPr>
              <a:t>în</a:t>
            </a:r>
            <a:r>
              <a:rPr lang="it-IT" sz="1500" b="1" dirty="0">
                <a:solidFill>
                  <a:srgbClr val="000099"/>
                </a:solidFill>
                <a:latin typeface="+mj-lt"/>
              </a:rPr>
              <a:t> </a:t>
            </a:r>
            <a:r>
              <a:rPr lang="it-IT" sz="1500" b="1" dirty="0" err="1">
                <a:solidFill>
                  <a:srgbClr val="000099"/>
                </a:solidFill>
                <a:latin typeface="+mj-lt"/>
              </a:rPr>
              <a:t>oțel</a:t>
            </a:r>
            <a:r>
              <a:rPr lang="it-IT" sz="1500" b="1" dirty="0">
                <a:solidFill>
                  <a:srgbClr val="000099"/>
                </a:solidFill>
                <a:latin typeface="+mj-lt"/>
              </a:rPr>
              <a:t> </a:t>
            </a:r>
            <a:r>
              <a:rPr lang="it-IT" sz="1500" b="1" dirty="0" err="1">
                <a:solidFill>
                  <a:srgbClr val="000099"/>
                </a:solidFill>
                <a:latin typeface="+mj-lt"/>
              </a:rPr>
              <a:t>și</a:t>
            </a:r>
            <a:r>
              <a:rPr lang="it-IT" sz="1500" b="1" dirty="0">
                <a:solidFill>
                  <a:srgbClr val="000099"/>
                </a:solidFill>
                <a:latin typeface="+mj-lt"/>
              </a:rPr>
              <a:t> </a:t>
            </a:r>
            <a:r>
              <a:rPr lang="it-IT" sz="1500" b="1" dirty="0" err="1">
                <a:solidFill>
                  <a:srgbClr val="000099"/>
                </a:solidFill>
                <a:latin typeface="+mj-lt"/>
              </a:rPr>
              <a:t>sticlă</a:t>
            </a:r>
            <a:r>
              <a:rPr lang="it-IT" sz="1500" b="1" dirty="0">
                <a:solidFill>
                  <a:srgbClr val="000099"/>
                </a:solidFill>
                <a:latin typeface="+mj-lt"/>
              </a:rPr>
              <a:t> a </a:t>
            </a:r>
            <a:r>
              <a:rPr lang="it-IT" sz="1500" b="1" dirty="0" err="1">
                <a:solidFill>
                  <a:srgbClr val="000099"/>
                </a:solidFill>
                <a:latin typeface="+mj-lt"/>
              </a:rPr>
              <a:t>secolului</a:t>
            </a:r>
            <a:r>
              <a:rPr lang="it-IT" sz="1500" b="1" dirty="0">
                <a:solidFill>
                  <a:srgbClr val="000099"/>
                </a:solidFill>
                <a:latin typeface="+mj-lt"/>
              </a:rPr>
              <a:t> al XIX-lea</a:t>
            </a:r>
          </a:p>
        </p:txBody>
      </p:sp>
      <p:sp>
        <p:nvSpPr>
          <p:cNvPr id="26" name="TextBox 25"/>
          <p:cNvSpPr txBox="1"/>
          <p:nvPr/>
        </p:nvSpPr>
        <p:spPr>
          <a:xfrm>
            <a:off x="6129888" y="6244777"/>
            <a:ext cx="2592000" cy="553998"/>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500" b="1" dirty="0" err="1">
                <a:solidFill>
                  <a:srgbClr val="000099"/>
                </a:solidFill>
                <a:latin typeface="+mj-lt"/>
              </a:rPr>
              <a:t>Arhitectura</a:t>
            </a:r>
            <a:r>
              <a:rPr lang="en-GB" sz="1500" b="1" dirty="0">
                <a:solidFill>
                  <a:srgbClr val="000099"/>
                </a:solidFill>
                <a:latin typeface="+mj-lt"/>
              </a:rPr>
              <a:t> </a:t>
            </a:r>
            <a:r>
              <a:rPr lang="en-GB" sz="1500" b="1" dirty="0" err="1">
                <a:solidFill>
                  <a:srgbClr val="000099"/>
                </a:solidFill>
                <a:latin typeface="+mj-lt"/>
              </a:rPr>
              <a:t>secolului</a:t>
            </a:r>
            <a:r>
              <a:rPr lang="en-GB" sz="1500" b="1" dirty="0">
                <a:solidFill>
                  <a:srgbClr val="000099"/>
                </a:solidFill>
                <a:latin typeface="+mj-lt"/>
              </a:rPr>
              <a:t> </a:t>
            </a:r>
          </a:p>
          <a:p>
            <a:pPr algn="ctr"/>
            <a:r>
              <a:rPr lang="en-GB" sz="1500" b="1" dirty="0">
                <a:solidFill>
                  <a:srgbClr val="000099"/>
                </a:solidFill>
                <a:latin typeface="+mj-lt"/>
              </a:rPr>
              <a:t>al XX-lea</a:t>
            </a: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altLang="de-DE" sz="4000" b="1" dirty="0" err="1" smtClean="0">
                <a:solidFill>
                  <a:srgbClr val="000099"/>
                </a:solidFill>
                <a:latin typeface="+mj-lt"/>
              </a:rPr>
              <a:t>Bancnotele</a:t>
            </a:r>
            <a:r>
              <a:rPr lang="de-DE" altLang="de-DE" sz="4000" b="1" dirty="0" smtClean="0">
                <a:solidFill>
                  <a:srgbClr val="000099"/>
                </a:solidFill>
                <a:latin typeface="+mj-lt"/>
              </a:rPr>
              <a:t> </a:t>
            </a:r>
            <a:r>
              <a:rPr lang="de-DE" altLang="de-DE" sz="4000" b="1" dirty="0" err="1" smtClean="0">
                <a:solidFill>
                  <a:srgbClr val="000099"/>
                </a:solidFill>
                <a:latin typeface="+mj-lt"/>
              </a:rPr>
              <a:t>euro</a:t>
            </a:r>
            <a:endParaRPr lang="en-GB" altLang="de-DE" sz="4000" b="1" dirty="0">
              <a:solidFill>
                <a:srgbClr val="000099"/>
              </a:solidFill>
              <a:latin typeface="+mj-lt"/>
              <a:ea typeface="+mj-ea"/>
              <a:cs typeface="+mj-cs"/>
            </a:endParaRP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58464" y="1196752"/>
            <a:ext cx="2583373" cy="553998"/>
          </a:xfrm>
          <a:prstGeom prst="rect">
            <a:avLst/>
          </a:prstGeom>
        </p:spPr>
        <p:txBody>
          <a:bodyPr wrap="square">
            <a:spAutoFit/>
          </a:bodyPr>
          <a:lstStyle/>
          <a:p>
            <a:pPr algn="ctr"/>
            <a:r>
              <a:rPr lang="en-GB" sz="1500" b="1" dirty="0" err="1">
                <a:solidFill>
                  <a:srgbClr val="000099"/>
                </a:solidFill>
                <a:latin typeface="+mj-lt"/>
              </a:rPr>
              <a:t>Acestea</a:t>
            </a:r>
            <a:r>
              <a:rPr lang="en-GB" sz="1500" b="1" dirty="0">
                <a:solidFill>
                  <a:srgbClr val="000099"/>
                </a:solidFill>
                <a:latin typeface="+mj-lt"/>
              </a:rPr>
              <a:t> </a:t>
            </a:r>
            <a:r>
              <a:rPr lang="en-GB" sz="1500" b="1" dirty="0" err="1">
                <a:solidFill>
                  <a:srgbClr val="000099"/>
                </a:solidFill>
                <a:latin typeface="+mj-lt"/>
              </a:rPr>
              <a:t>redau</a:t>
            </a:r>
            <a:r>
              <a:rPr lang="en-GB" sz="1500" b="1" dirty="0">
                <a:solidFill>
                  <a:srgbClr val="000099"/>
                </a:solidFill>
                <a:latin typeface="+mj-lt"/>
              </a:rPr>
              <a:t> </a:t>
            </a:r>
            <a:r>
              <a:rPr lang="en-GB" sz="1500" b="1" dirty="0" err="1">
                <a:solidFill>
                  <a:srgbClr val="000099"/>
                </a:solidFill>
                <a:latin typeface="+mj-lt"/>
              </a:rPr>
              <a:t>ferestre</a:t>
            </a:r>
            <a:r>
              <a:rPr lang="en-GB" sz="1500" b="1" dirty="0">
                <a:solidFill>
                  <a:srgbClr val="000099"/>
                </a:solidFill>
                <a:latin typeface="+mj-lt"/>
              </a:rPr>
              <a:t>, </a:t>
            </a:r>
            <a:r>
              <a:rPr lang="en-GB" sz="1500" b="1" dirty="0" err="1">
                <a:solidFill>
                  <a:srgbClr val="000099"/>
                </a:solidFill>
                <a:latin typeface="+mj-lt"/>
              </a:rPr>
              <a:t>porți</a:t>
            </a:r>
            <a:r>
              <a:rPr lang="en-GB" sz="1500" b="1" dirty="0">
                <a:solidFill>
                  <a:srgbClr val="000099"/>
                </a:solidFill>
                <a:latin typeface="+mj-lt"/>
              </a:rPr>
              <a:t> </a:t>
            </a:r>
            <a:r>
              <a:rPr lang="en-GB" sz="1500" b="1" dirty="0" err="1">
                <a:solidFill>
                  <a:srgbClr val="000099"/>
                </a:solidFill>
                <a:latin typeface="+mj-lt"/>
              </a:rPr>
              <a:t>și</a:t>
            </a:r>
            <a:r>
              <a:rPr lang="en-GB" sz="1500" b="1" dirty="0">
                <a:solidFill>
                  <a:srgbClr val="000099"/>
                </a:solidFill>
                <a:latin typeface="+mj-lt"/>
              </a:rPr>
              <a:t> </a:t>
            </a:r>
            <a:r>
              <a:rPr lang="en-GB" sz="1500" b="1" dirty="0" err="1">
                <a:solidFill>
                  <a:srgbClr val="000099"/>
                </a:solidFill>
                <a:latin typeface="+mj-lt"/>
              </a:rPr>
              <a:t>poduri</a:t>
            </a:r>
            <a:r>
              <a:rPr lang="en-GB" sz="1500" b="1" dirty="0">
                <a:solidFill>
                  <a:srgbClr val="000099"/>
                </a:solidFill>
                <a:latin typeface="+mj-lt"/>
              </a:rPr>
              <a:t>.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03962"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4</a:t>
            </a:fld>
            <a:endParaRPr lang="fr-FR" dirty="0">
              <a:solidFill>
                <a:srgbClr val="000099"/>
              </a:solidFill>
              <a:latin typeface="+mj-lt"/>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8000"/>
            <a:ext cx="3312000" cy="978729"/>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vi-VN" sz="1600" b="1" dirty="0">
                <a:solidFill>
                  <a:srgbClr val="000099"/>
                </a:solidFill>
                <a:latin typeface="+mj-lt"/>
              </a:rPr>
              <a:t>Podurile sunt simbolul comunicării între popoarele Europei, precum și între Europa și restul lumii.</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altLang="de-DE" sz="4000" b="1" dirty="0" err="1" smtClean="0">
                <a:solidFill>
                  <a:srgbClr val="000099"/>
                </a:solidFill>
                <a:latin typeface="+mj-lt"/>
              </a:rPr>
              <a:t>Bancnotele</a:t>
            </a:r>
            <a:r>
              <a:rPr lang="de-DE" altLang="de-DE" sz="4000" b="1" dirty="0" smtClean="0">
                <a:solidFill>
                  <a:srgbClr val="000099"/>
                </a:solidFill>
                <a:latin typeface="+mj-lt"/>
              </a:rPr>
              <a:t> </a:t>
            </a:r>
            <a:r>
              <a:rPr lang="de-DE" altLang="de-DE" sz="4000" b="1" dirty="0" err="1" smtClean="0">
                <a:solidFill>
                  <a:srgbClr val="000099"/>
                </a:solidFill>
                <a:latin typeface="+mj-lt"/>
              </a:rPr>
              <a:t>euro</a:t>
            </a:r>
            <a:endParaRPr lang="en-GB" altLang="de-DE" sz="4000" b="1" dirty="0">
              <a:solidFill>
                <a:srgbClr val="000099"/>
              </a:solidFill>
              <a:latin typeface="+mj-lt"/>
              <a:ea typeface="+mj-ea"/>
              <a:cs typeface="+mj-cs"/>
            </a:endParaRP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mj-lt"/>
                </a:rPr>
                <a:t>   </a:t>
              </a:r>
            </a:p>
          </p:txBody>
        </p:sp>
        <p:sp>
          <p:nvSpPr>
            <p:cNvPr id="4" name="Rechteck 3"/>
            <p:cNvSpPr/>
            <p:nvPr/>
          </p:nvSpPr>
          <p:spPr>
            <a:xfrm>
              <a:off x="5436096" y="1484784"/>
              <a:ext cx="3311975" cy="830997"/>
            </a:xfrm>
            <a:prstGeom prst="rect">
              <a:avLst/>
            </a:prstGeom>
          </p:spPr>
          <p:txBody>
            <a:bodyPr wrap="square">
              <a:spAutoFit/>
            </a:bodyPr>
            <a:lstStyle/>
            <a:p>
              <a:pPr algn="ctr"/>
              <a:r>
                <a:rPr lang="vi-VN" altLang="de-DE" sz="1600" b="1" dirty="0">
                  <a:solidFill>
                    <a:srgbClr val="000099"/>
                  </a:solidFill>
                  <a:latin typeface="+mj-lt"/>
                </a:rPr>
                <a:t>Ferestrele și porțile simbolizează spiritul european de deschidere și de cooperare.</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82138"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5</a:t>
            </a:fld>
            <a:endParaRPr lang="fr-FR" dirty="0">
              <a:solidFill>
                <a:srgbClr val="000099"/>
              </a:solidFill>
              <a:latin typeface="+mj-lt"/>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068960"/>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078485"/>
            <a:ext cx="2340000" cy="2520000"/>
          </a:xfrm>
          <a:prstGeom prst="rect">
            <a:avLst/>
          </a:prstGeom>
          <a:noFill/>
          <a:ln w="19050">
            <a:solidFill>
              <a:schemeClr val="bg1"/>
            </a:solidFill>
          </a:ln>
          <a:effectLst>
            <a:softEdge rad="0"/>
          </a:effectLst>
        </p:spPr>
      </p:pic>
      <p:sp>
        <p:nvSpPr>
          <p:cNvPr id="9" name="TextBox 8"/>
          <p:cNvSpPr txBox="1"/>
          <p:nvPr/>
        </p:nvSpPr>
        <p:spPr>
          <a:xfrm>
            <a:off x="6228184" y="5729489"/>
            <a:ext cx="2340000" cy="990943"/>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eaLnBrk="0" hangingPunct="0">
              <a:spcBef>
                <a:spcPct val="20000"/>
              </a:spcBef>
            </a:pPr>
            <a:r>
              <a:rPr lang="vi-VN" sz="1500" b="1" kern="0" dirty="0">
                <a:solidFill>
                  <a:srgbClr val="000099"/>
                </a:solidFill>
                <a:latin typeface="+mj-lt"/>
              </a:rPr>
              <a:t>Pe noile bancnote, chipul Europei apare în elementele de siguranță.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j-lt"/>
              </a:rPr>
              <a:t>Europa</a:t>
            </a:r>
            <a:endParaRPr lang="en-GB" altLang="de-DE" sz="4000" b="1" dirty="0">
              <a:solidFill>
                <a:srgbClr val="000099"/>
              </a:solidFill>
              <a:latin typeface="+mj-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795099" y="1124744"/>
            <a:ext cx="3001037" cy="1477328"/>
          </a:xfrm>
          <a:prstGeom prst="rect">
            <a:avLst/>
          </a:prstGeom>
        </p:spPr>
        <p:txBody>
          <a:bodyPr wrap="square">
            <a:spAutoFit/>
          </a:bodyPr>
          <a:lstStyle/>
          <a:p>
            <a:pPr algn="ctr"/>
            <a:r>
              <a:rPr lang="vi-VN" sz="1500" b="1" dirty="0">
                <a:solidFill>
                  <a:srgbClr val="000099"/>
                </a:solidFill>
                <a:latin typeface="+mj-lt"/>
              </a:rPr>
              <a:t>Salut! </a:t>
            </a:r>
          </a:p>
          <a:p>
            <a:pPr algn="ctr"/>
            <a:r>
              <a:rPr lang="vi-VN" sz="1500" b="1" dirty="0">
                <a:solidFill>
                  <a:srgbClr val="000099"/>
                </a:solidFill>
                <a:latin typeface="+mj-lt"/>
              </a:rPr>
              <a:t>Numele meu este Europa. </a:t>
            </a:r>
          </a:p>
          <a:p>
            <a:pPr algn="ctr"/>
            <a:r>
              <a:rPr lang="vi-VN" sz="1500" b="1" dirty="0">
                <a:solidFill>
                  <a:srgbClr val="000099"/>
                </a:solidFill>
                <a:latin typeface="+mj-lt"/>
              </a:rPr>
              <a:t>Sunt o prințesă din mitologia greacă. </a:t>
            </a:r>
          </a:p>
          <a:p>
            <a:pPr algn="ctr"/>
            <a:r>
              <a:rPr lang="vi-VN" sz="1500" b="1" dirty="0">
                <a:solidFill>
                  <a:srgbClr val="000099"/>
                </a:solidFill>
                <a:latin typeface="+mj-lt"/>
              </a:rPr>
              <a:t>Eu am dat numele continentului nostru.</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6</a:t>
            </a:fld>
            <a:endParaRPr lang="fr-FR" dirty="0">
              <a:solidFill>
                <a:srgbClr val="000099"/>
              </a:solidFill>
              <a:latin typeface="+mj-lt"/>
            </a:endParaRPr>
          </a:p>
        </p:txBody>
      </p:sp>
      <p:sp>
        <p:nvSpPr>
          <p:cNvPr id="5" name="Rechteck 4"/>
          <p:cNvSpPr/>
          <p:nvPr/>
        </p:nvSpPr>
        <p:spPr>
          <a:xfrm>
            <a:off x="3563888" y="5729489"/>
            <a:ext cx="2340000" cy="990943"/>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a:endParaRPr lang="de-DE">
              <a:latin typeface="+mj-lt"/>
            </a:endParaRPr>
          </a:p>
        </p:txBody>
      </p:sp>
      <p:sp>
        <p:nvSpPr>
          <p:cNvPr id="3" name="Textfeld 2"/>
          <p:cNvSpPr txBox="1"/>
          <p:nvPr/>
        </p:nvSpPr>
        <p:spPr>
          <a:xfrm>
            <a:off x="3707904" y="5820504"/>
            <a:ext cx="2016224" cy="784830"/>
          </a:xfrm>
          <a:prstGeom prst="rect">
            <a:avLst/>
          </a:prstGeom>
          <a:noFill/>
        </p:spPr>
        <p:txBody>
          <a:bodyPr wrap="square" rtlCol="0">
            <a:spAutoFit/>
          </a:bodyPr>
          <a:lstStyle/>
          <a:p>
            <a:pPr marL="0" indent="0" algn="ctr">
              <a:buFontTx/>
              <a:buNone/>
            </a:pPr>
            <a:r>
              <a:rPr lang="pt-BR" sz="1500" b="1" kern="0" dirty="0">
                <a:solidFill>
                  <a:srgbClr val="000099"/>
                </a:solidFill>
                <a:latin typeface="+mj-lt"/>
              </a:rPr>
              <a:t>Vas grecesc ilustrând-o pe Europa, Luvru</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94269" cy="1551014"/>
            <a:chOff x="4546283" y="1427616"/>
            <a:chExt cx="1594269" cy="1551014"/>
          </a:xfrm>
          <a:effectLst>
            <a:outerShdw blurRad="50800" dist="38100" dir="16200000" algn="ctr" rotWithShape="0">
              <a:srgbClr val="000000">
                <a:alpha val="40000"/>
              </a:srgb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675833" y="1809510"/>
              <a:ext cx="1464719" cy="353943"/>
            </a:xfrm>
            <a:prstGeom prst="rect">
              <a:avLst/>
            </a:prstGeom>
          </p:spPr>
          <p:txBody>
            <a:bodyPr wrap="square">
              <a:spAutoFit/>
            </a:bodyPr>
            <a:lstStyle/>
            <a:p>
              <a:pPr algn="ctr"/>
              <a:r>
                <a:rPr lang="en-GB" sz="1700" b="1" dirty="0" err="1">
                  <a:solidFill>
                    <a:srgbClr val="000099"/>
                  </a:solidFill>
                  <a:latin typeface="+mj-lt"/>
                </a:rPr>
                <a:t>privește</a:t>
              </a:r>
              <a:r>
                <a:rPr lang="en-GB" sz="1700" b="1" dirty="0">
                  <a:solidFill>
                    <a:srgbClr val="000099"/>
                  </a:solidFill>
                  <a:latin typeface="+mj-lt"/>
                </a:rPr>
                <a:t>...</a:t>
              </a: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20" name="Text Box 45"/>
          <p:cNvSpPr txBox="1">
            <a:spLocks noChangeArrowheads="1"/>
          </p:cNvSpPr>
          <p:nvPr/>
        </p:nvSpPr>
        <p:spPr bwMode="auto">
          <a:xfrm>
            <a:off x="258968" y="5809738"/>
            <a:ext cx="22248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3600" b="1" dirty="0" err="1" smtClean="0">
                <a:solidFill>
                  <a:srgbClr val="000099"/>
                </a:solidFill>
                <a:latin typeface="+mj-lt"/>
              </a:rPr>
              <a:t>Atinge</a:t>
            </a:r>
            <a:endParaRPr lang="en-US" altLang="de-DE" sz="36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vi-VN" sz="3600" dirty="0">
                <a:latin typeface="+mj-lt"/>
              </a:rPr>
              <a:t> </a:t>
            </a:r>
            <a:r>
              <a:rPr lang="vi-VN" altLang="de-DE" sz="3600" b="1" dirty="0">
                <a:solidFill>
                  <a:srgbClr val="000099"/>
                </a:solidFill>
                <a:latin typeface="+mj-lt"/>
              </a:rPr>
              <a:t>Cum putem să ne dăm seama </a:t>
            </a:r>
          </a:p>
          <a:p>
            <a:pPr algn="ctr" eaLnBrk="1" hangingPunct="1">
              <a:spcBef>
                <a:spcPts val="0"/>
              </a:spcBef>
            </a:pPr>
            <a:r>
              <a:rPr lang="vi-VN" altLang="de-DE" sz="3600" b="1" dirty="0">
                <a:solidFill>
                  <a:srgbClr val="000099"/>
                </a:solidFill>
                <a:latin typeface="+mj-lt"/>
              </a:rPr>
              <a:t>dacă bancnotele sunt autentice? </a:t>
            </a:r>
          </a:p>
        </p:txBody>
      </p:sp>
      <p:grpSp>
        <p:nvGrpSpPr>
          <p:cNvPr id="4" name="Gruppieren 3"/>
          <p:cNvGrpSpPr/>
          <p:nvPr/>
        </p:nvGrpSpPr>
        <p:grpSpPr>
          <a:xfrm>
            <a:off x="1657492" y="1508640"/>
            <a:ext cx="1660063" cy="1542493"/>
            <a:chOff x="1657492" y="1508640"/>
            <a:chExt cx="1660063" cy="1542493"/>
          </a:xfrm>
          <a:effectLst>
            <a:outerShdw blurRad="50800" dist="38100" dir="16200000" algn="ctr" rotWithShape="0">
              <a:srgbClr val="000000">
                <a:alpha val="40000"/>
              </a:srgb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86672" y="1642448"/>
              <a:ext cx="1402832" cy="877163"/>
            </a:xfrm>
            <a:prstGeom prst="rect">
              <a:avLst/>
            </a:prstGeom>
          </p:spPr>
          <p:txBody>
            <a:bodyPr wrap="square">
              <a:spAutoFit/>
            </a:bodyPr>
            <a:lstStyle/>
            <a:p>
              <a:pPr algn="ctr"/>
              <a:r>
                <a:rPr lang="en-GB" sz="1700" b="1" dirty="0">
                  <a:solidFill>
                    <a:srgbClr val="000099"/>
                  </a:solidFill>
                  <a:latin typeface="+mj-lt"/>
                </a:rPr>
                <a:t>E </a:t>
              </a:r>
              <a:r>
                <a:rPr lang="en-GB" sz="1700" b="1" dirty="0" err="1">
                  <a:solidFill>
                    <a:srgbClr val="000099"/>
                  </a:solidFill>
                  <a:latin typeface="+mj-lt"/>
                </a:rPr>
                <a:t>simplu</a:t>
              </a:r>
              <a:r>
                <a:rPr lang="en-GB" sz="1700" b="1" dirty="0">
                  <a:solidFill>
                    <a:srgbClr val="000099"/>
                  </a:solidFill>
                  <a:latin typeface="+mj-lt"/>
                </a:rPr>
                <a:t>! </a:t>
              </a:r>
              <a:r>
                <a:rPr lang="en-GB" sz="1700" b="1" dirty="0" err="1">
                  <a:solidFill>
                    <a:srgbClr val="000099"/>
                  </a:solidFill>
                  <a:latin typeface="+mj-lt"/>
                </a:rPr>
                <a:t>Doar</a:t>
              </a:r>
              <a:r>
                <a:rPr lang="en-GB" sz="1700" b="1" dirty="0">
                  <a:solidFill>
                    <a:srgbClr val="000099"/>
                  </a:solidFill>
                  <a:latin typeface="+mj-lt"/>
                </a:rPr>
                <a:t> </a:t>
              </a:r>
              <a:r>
                <a:rPr lang="en-GB" sz="1700" b="1" dirty="0" err="1">
                  <a:solidFill>
                    <a:srgbClr val="000099"/>
                  </a:solidFill>
                  <a:latin typeface="+mj-lt"/>
                </a:rPr>
                <a:t>atinge</a:t>
              </a:r>
              <a:r>
                <a:rPr lang="en-GB" sz="1700" b="1" dirty="0">
                  <a:solidFill>
                    <a:srgbClr val="000099"/>
                  </a:solidFill>
                  <a:latin typeface="+mj-lt"/>
                </a:rPr>
                <a:t>...</a:t>
              </a:r>
            </a:p>
          </p:txBody>
        </p:sp>
      </p:grpSp>
      <p:grpSp>
        <p:nvGrpSpPr>
          <p:cNvPr id="22" name="Gruppieren 21"/>
          <p:cNvGrpSpPr/>
          <p:nvPr/>
        </p:nvGrpSpPr>
        <p:grpSpPr>
          <a:xfrm rot="1568704">
            <a:off x="6217040" y="1481812"/>
            <a:ext cx="1262059" cy="1152000"/>
            <a:chOff x="4666010" y="891245"/>
            <a:chExt cx="2638946"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666010" y="1122482"/>
              <a:ext cx="2208157" cy="638328"/>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vi-VN" altLang="de-DE" sz="1700" b="1" dirty="0">
                  <a:solidFill>
                    <a:srgbClr val="000099"/>
                  </a:solidFill>
                  <a:latin typeface="+mj-lt"/>
                </a:rPr>
                <a:t>... și înclină!</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7</a:t>
            </a:fld>
            <a:endParaRPr lang="fr-FR" dirty="0">
              <a:solidFill>
                <a:srgbClr val="000099"/>
              </a:solidFill>
              <a:latin typeface="+mj-lt"/>
            </a:endParaRPr>
          </a:p>
        </p:txBody>
      </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7">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419872" y="5809625"/>
            <a:ext cx="2224792"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3600" b="1" dirty="0" err="1" smtClean="0">
                <a:solidFill>
                  <a:srgbClr val="000099"/>
                </a:solidFill>
                <a:latin typeface="+mj-lt"/>
              </a:rPr>
              <a:t>Privește</a:t>
            </a:r>
            <a:endParaRPr lang="en-GB" altLang="de-DE" sz="3600" b="1" dirty="0">
              <a:solidFill>
                <a:srgbClr val="000099"/>
              </a:solidFill>
              <a:latin typeface="+mj-lt"/>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94112"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660232" y="5805264"/>
            <a:ext cx="22248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vi-VN" altLang="de-DE" sz="3600" b="1" dirty="0">
                <a:solidFill>
                  <a:srgbClr val="000099"/>
                </a:solidFill>
                <a:latin typeface="+mj-lt"/>
              </a:rPr>
              <a:t>Înclină</a:t>
            </a:r>
            <a:endParaRPr lang="fr-FR" altLang="de-DE" sz="3600" b="1" dirty="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254607"/>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3070800"/>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2"/>
            <a:ext cx="756084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ATINGE</a:t>
            </a:r>
            <a:endParaRPr lang="de-DE" altLang="de-DE" sz="3200" b="1" dirty="0" smtClean="0">
              <a:solidFill>
                <a:srgbClr val="000099"/>
              </a:solidFill>
              <a:latin typeface="+mj-lt"/>
            </a:endParaRPr>
          </a:p>
          <a:p>
            <a:pPr algn="ctr"/>
            <a:r>
              <a:rPr lang="en-US" altLang="de-DE" dirty="0" err="1">
                <a:solidFill>
                  <a:srgbClr val="000099"/>
                </a:solidFill>
                <a:latin typeface="+mj-lt"/>
              </a:rPr>
              <a:t>Hârtia</a:t>
            </a:r>
            <a:r>
              <a:rPr lang="en-US" altLang="de-DE" dirty="0">
                <a:solidFill>
                  <a:srgbClr val="000099"/>
                </a:solidFill>
                <a:latin typeface="+mj-lt"/>
              </a:rPr>
              <a:t> </a:t>
            </a:r>
            <a:r>
              <a:rPr lang="en-US" altLang="de-DE" dirty="0" err="1">
                <a:solidFill>
                  <a:srgbClr val="000099"/>
                </a:solidFill>
                <a:latin typeface="+mj-lt"/>
              </a:rPr>
              <a:t>bancnotei</a:t>
            </a:r>
            <a:r>
              <a:rPr lang="en-US" altLang="de-DE" dirty="0">
                <a:solidFill>
                  <a:srgbClr val="000099"/>
                </a:solidFill>
                <a:latin typeface="+mj-lt"/>
              </a:rPr>
              <a:t> </a:t>
            </a:r>
            <a:r>
              <a:rPr lang="en-US" altLang="de-DE" dirty="0" err="1">
                <a:solidFill>
                  <a:srgbClr val="000099"/>
                </a:solidFill>
                <a:latin typeface="+mj-lt"/>
              </a:rPr>
              <a:t>foșnește</a:t>
            </a:r>
            <a:r>
              <a:rPr lang="en-US" altLang="de-DE" dirty="0">
                <a:solidFill>
                  <a:srgbClr val="000099"/>
                </a:solidFill>
                <a:latin typeface="+mj-lt"/>
              </a:rPr>
              <a:t> </a:t>
            </a:r>
            <a:r>
              <a:rPr lang="en-US" altLang="de-DE" dirty="0" err="1">
                <a:solidFill>
                  <a:srgbClr val="000099"/>
                </a:solidFill>
                <a:latin typeface="+mj-lt"/>
              </a:rPr>
              <a:t>și</a:t>
            </a:r>
            <a:r>
              <a:rPr lang="en-US" altLang="de-DE" dirty="0">
                <a:solidFill>
                  <a:srgbClr val="000099"/>
                </a:solidFill>
                <a:latin typeface="+mj-lt"/>
              </a:rPr>
              <a:t> are o </a:t>
            </a:r>
            <a:r>
              <a:rPr lang="en-US" altLang="de-DE" dirty="0" err="1">
                <a:solidFill>
                  <a:srgbClr val="000099"/>
                </a:solidFill>
                <a:latin typeface="+mj-lt"/>
              </a:rPr>
              <a:t>textură</a:t>
            </a:r>
            <a:r>
              <a:rPr lang="en-US" altLang="de-DE" dirty="0">
                <a:solidFill>
                  <a:srgbClr val="000099"/>
                </a:solidFill>
                <a:latin typeface="+mj-lt"/>
              </a:rPr>
              <a:t> </a:t>
            </a:r>
            <a:r>
              <a:rPr lang="en-US" altLang="de-DE" dirty="0" err="1">
                <a:solidFill>
                  <a:srgbClr val="000099"/>
                </a:solidFill>
                <a:latin typeface="+mj-lt"/>
              </a:rPr>
              <a:t>fermă</a:t>
            </a:r>
            <a:r>
              <a:rPr lang="en-US" altLang="de-DE" dirty="0">
                <a:solidFill>
                  <a:srgbClr val="000099"/>
                </a:solidFill>
                <a:latin typeface="+mj-lt"/>
              </a:rPr>
              <a:t>. </a:t>
            </a:r>
            <a:endParaRPr lang="ro-RO" altLang="de-DE" dirty="0">
              <a:solidFill>
                <a:srgbClr val="000099"/>
              </a:solidFill>
              <a:latin typeface="+mj-lt"/>
            </a:endParaRPr>
          </a:p>
          <a:p>
            <a:pPr algn="ctr"/>
            <a:r>
              <a:rPr lang="en-US" altLang="de-DE" b="1" dirty="0" err="1">
                <a:solidFill>
                  <a:srgbClr val="000099"/>
                </a:solidFill>
                <a:latin typeface="+mj-lt"/>
              </a:rPr>
              <a:t>Imprimarea</a:t>
            </a:r>
            <a:r>
              <a:rPr lang="en-US" altLang="de-DE" dirty="0">
                <a:solidFill>
                  <a:srgbClr val="000099"/>
                </a:solidFill>
                <a:latin typeface="+mj-lt"/>
              </a:rPr>
              <a:t> </a:t>
            </a:r>
            <a:r>
              <a:rPr lang="en-US" altLang="de-DE" b="1" dirty="0" err="1">
                <a:solidFill>
                  <a:srgbClr val="000099"/>
                </a:solidFill>
                <a:latin typeface="+mj-lt"/>
              </a:rPr>
              <a:t>în</a:t>
            </a:r>
            <a:r>
              <a:rPr lang="en-US" altLang="de-DE" b="1" dirty="0">
                <a:solidFill>
                  <a:srgbClr val="000099"/>
                </a:solidFill>
                <a:latin typeface="+mj-lt"/>
              </a:rPr>
              <a:t> relief</a:t>
            </a:r>
            <a:r>
              <a:rPr lang="en-US" altLang="de-DE" dirty="0">
                <a:solidFill>
                  <a:srgbClr val="000099"/>
                </a:solidFill>
                <a:latin typeface="+mj-lt"/>
              </a:rPr>
              <a:t> </a:t>
            </a:r>
            <a:r>
              <a:rPr lang="en-US" altLang="de-DE" dirty="0" err="1">
                <a:solidFill>
                  <a:srgbClr val="000099"/>
                </a:solidFill>
                <a:latin typeface="+mj-lt"/>
              </a:rPr>
              <a:t>apare</a:t>
            </a:r>
            <a:r>
              <a:rPr lang="en-US" altLang="de-DE" dirty="0">
                <a:solidFill>
                  <a:srgbClr val="000099"/>
                </a:solidFill>
                <a:latin typeface="+mj-lt"/>
              </a:rPr>
              <a:t> de-a </a:t>
            </a:r>
            <a:r>
              <a:rPr lang="en-US" altLang="de-DE" dirty="0" err="1">
                <a:solidFill>
                  <a:srgbClr val="000099"/>
                </a:solidFill>
                <a:latin typeface="+mj-lt"/>
              </a:rPr>
              <a:t>lungul</a:t>
            </a:r>
            <a:r>
              <a:rPr lang="en-US" altLang="de-DE" dirty="0">
                <a:solidFill>
                  <a:srgbClr val="000099"/>
                </a:solidFill>
                <a:latin typeface="+mj-lt"/>
              </a:rPr>
              <a:t> </a:t>
            </a:r>
            <a:r>
              <a:rPr lang="en-US" altLang="de-DE" dirty="0" err="1">
                <a:solidFill>
                  <a:srgbClr val="000099"/>
                </a:solidFill>
                <a:latin typeface="+mj-lt"/>
              </a:rPr>
              <a:t>marginii</a:t>
            </a:r>
            <a:r>
              <a:rPr lang="en-US" altLang="de-DE" dirty="0">
                <a:solidFill>
                  <a:srgbClr val="000099"/>
                </a:solidFill>
                <a:latin typeface="+mj-lt"/>
              </a:rPr>
              <a:t> </a:t>
            </a:r>
            <a:r>
              <a:rPr lang="en-US" altLang="de-DE" dirty="0" err="1">
                <a:solidFill>
                  <a:srgbClr val="000099"/>
                </a:solidFill>
                <a:latin typeface="+mj-lt"/>
              </a:rPr>
              <a:t>drepte</a:t>
            </a:r>
            <a:r>
              <a:rPr lang="en-US" altLang="de-DE" dirty="0">
                <a:solidFill>
                  <a:srgbClr val="000099"/>
                </a:solidFill>
                <a:latin typeface="+mj-lt"/>
              </a:rPr>
              <a:t> </a:t>
            </a:r>
            <a:r>
              <a:rPr lang="en-US" altLang="de-DE" dirty="0" err="1">
                <a:solidFill>
                  <a:srgbClr val="000099"/>
                </a:solidFill>
                <a:latin typeface="+mj-lt"/>
              </a:rPr>
              <a:t>și</a:t>
            </a:r>
            <a:r>
              <a:rPr lang="en-US" altLang="de-DE" dirty="0">
                <a:solidFill>
                  <a:srgbClr val="000099"/>
                </a:solidFill>
                <a:latin typeface="+mj-lt"/>
              </a:rPr>
              <a:t> al </a:t>
            </a:r>
            <a:r>
              <a:rPr lang="en-US" altLang="de-DE" dirty="0" err="1">
                <a:solidFill>
                  <a:srgbClr val="000099"/>
                </a:solidFill>
                <a:latin typeface="+mj-lt"/>
              </a:rPr>
              <a:t>celei</a:t>
            </a:r>
            <a:r>
              <a:rPr lang="en-US" altLang="de-DE" dirty="0">
                <a:solidFill>
                  <a:srgbClr val="000099"/>
                </a:solidFill>
                <a:latin typeface="+mj-lt"/>
              </a:rPr>
              <a:t> </a:t>
            </a:r>
            <a:r>
              <a:rPr lang="en-US" altLang="de-DE" dirty="0" err="1">
                <a:solidFill>
                  <a:srgbClr val="000099"/>
                </a:solidFill>
                <a:latin typeface="+mj-lt"/>
              </a:rPr>
              <a:t>stângi</a:t>
            </a:r>
            <a:r>
              <a:rPr lang="en-US" altLang="de-DE" dirty="0">
                <a:solidFill>
                  <a:srgbClr val="000099"/>
                </a:solidFill>
                <a:latin typeface="+mj-lt"/>
              </a:rPr>
              <a:t>.</a:t>
            </a:r>
            <a:endParaRPr lang="ro-RO" altLang="de-DE" dirty="0">
              <a:solidFill>
                <a:srgbClr val="000099"/>
              </a:solidFill>
              <a:latin typeface="+mj-lt"/>
            </a:endParaRPr>
          </a:p>
        </p:txBody>
      </p:sp>
      <p:sp>
        <p:nvSpPr>
          <p:cNvPr id="17" name="Rechteck 16"/>
          <p:cNvSpPr/>
          <p:nvPr/>
        </p:nvSpPr>
        <p:spPr>
          <a:xfrm>
            <a:off x="2548800" y="3080445"/>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8" name="Rechteck 17"/>
          <p:cNvSpPr/>
          <p:nvPr/>
        </p:nvSpPr>
        <p:spPr>
          <a:xfrm>
            <a:off x="7029409" y="308172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3069384"/>
            <a:ext cx="2038233" cy="381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vi-VN" sz="4000" dirty="0">
                <a:latin typeface="+mj-lt"/>
              </a:rPr>
              <a:t> </a:t>
            </a:r>
            <a:r>
              <a:rPr lang="vi-VN" altLang="de-DE" sz="4000" b="1" dirty="0">
                <a:solidFill>
                  <a:srgbClr val="000099"/>
                </a:solidFill>
                <a:latin typeface="+mj-lt"/>
              </a:rPr>
              <a:t>Elementele de siguranță</a:t>
            </a: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8</a:t>
            </a:fld>
            <a:endParaRPr lang="fr-FR" dirty="0">
              <a:solidFill>
                <a:srgbClr val="000099"/>
              </a:solidFill>
              <a:latin typeface="+mj-lt"/>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16"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3995936" y="3220706"/>
            <a:ext cx="2060848" cy="1648678"/>
          </a:xfrm>
          <a:prstGeom prst="rect">
            <a:avLst/>
          </a:prstGeom>
        </p:spPr>
      </p:pic>
      <p:grpSp>
        <p:nvGrpSpPr>
          <p:cNvPr id="2" name="Gruppieren 1"/>
          <p:cNvGrpSpPr/>
          <p:nvPr/>
        </p:nvGrpSpPr>
        <p:grpSpPr>
          <a:xfrm>
            <a:off x="2545200" y="3070800"/>
            <a:ext cx="4747279" cy="2563200"/>
            <a:chOff x="2185200" y="1772928"/>
            <a:chExt cx="4747279" cy="2563200"/>
          </a:xfrm>
          <a:effectLst>
            <a:outerShdw blurRad="762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grpSp>
      <p:sp>
        <p:nvSpPr>
          <p:cNvPr id="11267" name="Text Box 6"/>
          <p:cNvSpPr txBox="1">
            <a:spLocks noChangeArrowheads="1"/>
          </p:cNvSpPr>
          <p:nvPr/>
        </p:nvSpPr>
        <p:spPr bwMode="auto">
          <a:xfrm>
            <a:off x="781200" y="1076400"/>
            <a:ext cx="756000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PRIVEȘTE</a:t>
            </a:r>
            <a:endParaRPr lang="en-US" altLang="de-DE" sz="3200" b="1" dirty="0" smtClean="0">
              <a:solidFill>
                <a:srgbClr val="000099"/>
              </a:solidFill>
              <a:latin typeface="+mj-lt"/>
            </a:endParaRPr>
          </a:p>
          <a:p>
            <a:pPr algn="ctr"/>
            <a:r>
              <a:rPr lang="en-US" altLang="de-DE" dirty="0" err="1">
                <a:solidFill>
                  <a:srgbClr val="000099"/>
                </a:solidFill>
                <a:latin typeface="+mj-lt"/>
              </a:rPr>
              <a:t>Dacă</a:t>
            </a:r>
            <a:r>
              <a:rPr lang="en-US" altLang="de-DE" dirty="0">
                <a:solidFill>
                  <a:srgbClr val="000099"/>
                </a:solidFill>
                <a:latin typeface="+mj-lt"/>
              </a:rPr>
              <a:t> </a:t>
            </a:r>
            <a:r>
              <a:rPr lang="en-US" altLang="de-DE" dirty="0" err="1">
                <a:solidFill>
                  <a:srgbClr val="000099"/>
                </a:solidFill>
                <a:latin typeface="+mj-lt"/>
              </a:rPr>
              <a:t>este</a:t>
            </a:r>
            <a:r>
              <a:rPr lang="en-US" altLang="de-DE" dirty="0">
                <a:solidFill>
                  <a:srgbClr val="000099"/>
                </a:solidFill>
                <a:latin typeface="+mj-lt"/>
              </a:rPr>
              <a:t> </a:t>
            </a:r>
            <a:r>
              <a:rPr lang="en-US" altLang="de-DE" dirty="0" err="1">
                <a:solidFill>
                  <a:srgbClr val="000099"/>
                </a:solidFill>
                <a:latin typeface="+mj-lt"/>
              </a:rPr>
              <a:t>îndreptat</a:t>
            </a:r>
            <a:r>
              <a:rPr lang="en-US" altLang="de-DE" dirty="0">
                <a:solidFill>
                  <a:srgbClr val="000099"/>
                </a:solidFill>
                <a:latin typeface="+mj-lt"/>
              </a:rPr>
              <a:t> </a:t>
            </a:r>
            <a:r>
              <a:rPr lang="en-US" altLang="de-DE" dirty="0" err="1">
                <a:solidFill>
                  <a:srgbClr val="000099"/>
                </a:solidFill>
                <a:latin typeface="+mj-lt"/>
              </a:rPr>
              <a:t>spre</a:t>
            </a:r>
            <a:r>
              <a:rPr lang="en-US" altLang="de-DE" dirty="0">
                <a:solidFill>
                  <a:srgbClr val="000099"/>
                </a:solidFill>
                <a:latin typeface="+mj-lt"/>
              </a:rPr>
              <a:t> o </a:t>
            </a:r>
            <a:r>
              <a:rPr lang="en-US" altLang="de-DE" dirty="0" err="1">
                <a:solidFill>
                  <a:srgbClr val="000099"/>
                </a:solidFill>
                <a:latin typeface="+mj-lt"/>
              </a:rPr>
              <a:t>sursă</a:t>
            </a:r>
            <a:r>
              <a:rPr lang="en-US" altLang="de-DE" dirty="0">
                <a:solidFill>
                  <a:srgbClr val="000099"/>
                </a:solidFill>
                <a:latin typeface="+mj-lt"/>
              </a:rPr>
              <a:t> de </a:t>
            </a:r>
            <a:r>
              <a:rPr lang="en-US" altLang="de-DE" dirty="0" err="1">
                <a:solidFill>
                  <a:srgbClr val="000099"/>
                </a:solidFill>
                <a:latin typeface="+mj-lt"/>
              </a:rPr>
              <a:t>lumină</a:t>
            </a:r>
            <a:r>
              <a:rPr lang="en-US" altLang="de-DE" dirty="0">
                <a:solidFill>
                  <a:srgbClr val="000099"/>
                </a:solidFill>
                <a:latin typeface="+mj-lt"/>
              </a:rPr>
              <a:t>, </a:t>
            </a:r>
            <a:r>
              <a:rPr lang="en-US" altLang="de-DE" b="1" dirty="0" err="1">
                <a:solidFill>
                  <a:srgbClr val="000099"/>
                </a:solidFill>
                <a:latin typeface="+mj-lt"/>
              </a:rPr>
              <a:t>filigranul</a:t>
            </a:r>
            <a:r>
              <a:rPr lang="en-US" altLang="de-DE" dirty="0">
                <a:solidFill>
                  <a:srgbClr val="000099"/>
                </a:solidFill>
                <a:latin typeface="+mj-lt"/>
              </a:rPr>
              <a:t> </a:t>
            </a:r>
            <a:r>
              <a:rPr lang="en-US" altLang="de-DE" dirty="0" err="1">
                <a:solidFill>
                  <a:srgbClr val="000099"/>
                </a:solidFill>
                <a:latin typeface="+mj-lt"/>
              </a:rPr>
              <a:t>redă</a:t>
            </a:r>
            <a:r>
              <a:rPr lang="en-US" altLang="de-DE" dirty="0">
                <a:solidFill>
                  <a:srgbClr val="000099"/>
                </a:solidFill>
                <a:latin typeface="+mj-lt"/>
              </a:rPr>
              <a:t> un </a:t>
            </a:r>
            <a:r>
              <a:rPr lang="en-US" altLang="de-DE" dirty="0" err="1">
                <a:solidFill>
                  <a:srgbClr val="000099"/>
                </a:solidFill>
                <a:latin typeface="+mj-lt"/>
              </a:rPr>
              <a:t>portret</a:t>
            </a:r>
            <a:r>
              <a:rPr lang="en-US" altLang="de-DE" dirty="0">
                <a:solidFill>
                  <a:srgbClr val="000099"/>
                </a:solidFill>
                <a:latin typeface="+mj-lt"/>
              </a:rPr>
              <a:t> al </a:t>
            </a:r>
            <a:r>
              <a:rPr lang="en-US" altLang="de-DE" dirty="0" err="1">
                <a:solidFill>
                  <a:srgbClr val="000099"/>
                </a:solidFill>
                <a:latin typeface="+mj-lt"/>
              </a:rPr>
              <a:t>Europei</a:t>
            </a:r>
            <a:r>
              <a:rPr lang="en-US" altLang="de-DE" dirty="0">
                <a:solidFill>
                  <a:srgbClr val="000099"/>
                </a:solidFill>
                <a:latin typeface="+mj-lt"/>
              </a:rPr>
              <a:t> </a:t>
            </a:r>
            <a:r>
              <a:rPr lang="en-US" altLang="de-DE" dirty="0" err="1">
                <a:solidFill>
                  <a:srgbClr val="000099"/>
                </a:solidFill>
                <a:latin typeface="+mj-lt"/>
              </a:rPr>
              <a:t>și</a:t>
            </a:r>
            <a:r>
              <a:rPr lang="en-US" altLang="de-DE" dirty="0">
                <a:solidFill>
                  <a:srgbClr val="000099"/>
                </a:solidFill>
                <a:latin typeface="+mj-lt"/>
              </a:rPr>
              <a:t> </a:t>
            </a:r>
            <a:r>
              <a:rPr lang="en-US" altLang="de-DE" dirty="0" err="1">
                <a:solidFill>
                  <a:srgbClr val="000099"/>
                </a:solidFill>
                <a:latin typeface="+mj-lt"/>
              </a:rPr>
              <a:t>valoarea</a:t>
            </a:r>
            <a:r>
              <a:rPr lang="en-US" altLang="de-DE" dirty="0">
                <a:solidFill>
                  <a:srgbClr val="000099"/>
                </a:solidFill>
                <a:latin typeface="+mj-lt"/>
              </a:rPr>
              <a:t> </a:t>
            </a:r>
            <a:r>
              <a:rPr lang="en-US" altLang="de-DE" dirty="0" err="1">
                <a:solidFill>
                  <a:srgbClr val="000099"/>
                </a:solidFill>
                <a:latin typeface="+mj-lt"/>
              </a:rPr>
              <a:t>nominală</a:t>
            </a:r>
            <a:r>
              <a:rPr lang="en-US" altLang="de-DE" dirty="0">
                <a:solidFill>
                  <a:srgbClr val="000099"/>
                </a:solidFill>
                <a:latin typeface="+mj-lt"/>
              </a:rPr>
              <a:t> a </a:t>
            </a:r>
            <a:r>
              <a:rPr lang="en-US" altLang="de-DE" dirty="0" err="1">
                <a:solidFill>
                  <a:srgbClr val="000099"/>
                </a:solidFill>
                <a:latin typeface="+mj-lt"/>
              </a:rPr>
              <a:t>bancnotei</a:t>
            </a:r>
            <a:r>
              <a:rPr lang="en-US" altLang="de-DE" dirty="0">
                <a:solidFill>
                  <a:srgbClr val="000099"/>
                </a:solidFill>
                <a:latin typeface="+mj-lt"/>
              </a:rPr>
              <a:t>. </a:t>
            </a:r>
            <a:endParaRPr lang="ro-RO" altLang="de-DE" dirty="0">
              <a:solidFill>
                <a:srgbClr val="000099"/>
              </a:solidFill>
              <a:latin typeface="+mj-lt"/>
            </a:endParaRPr>
          </a:p>
          <a:p>
            <a:pPr algn="ctr"/>
            <a:r>
              <a:rPr lang="en-US" altLang="de-DE" dirty="0" err="1">
                <a:solidFill>
                  <a:srgbClr val="000099"/>
                </a:solidFill>
                <a:latin typeface="+mj-lt"/>
              </a:rPr>
              <a:t>În</a:t>
            </a:r>
            <a:r>
              <a:rPr lang="en-US" altLang="de-DE" dirty="0">
                <a:solidFill>
                  <a:srgbClr val="000099"/>
                </a:solidFill>
                <a:latin typeface="+mj-lt"/>
              </a:rPr>
              <a:t> </a:t>
            </a:r>
            <a:r>
              <a:rPr lang="en-US" altLang="de-DE" b="1" dirty="0" err="1">
                <a:solidFill>
                  <a:srgbClr val="000099"/>
                </a:solidFill>
                <a:latin typeface="+mj-lt"/>
              </a:rPr>
              <a:t>fereastra-portret</a:t>
            </a:r>
            <a:r>
              <a:rPr lang="en-US" altLang="de-DE" dirty="0">
                <a:solidFill>
                  <a:srgbClr val="000099"/>
                </a:solidFill>
                <a:latin typeface="+mj-lt"/>
              </a:rPr>
              <a:t> se </a:t>
            </a:r>
            <a:r>
              <a:rPr lang="en-US" altLang="de-DE" dirty="0" err="1">
                <a:solidFill>
                  <a:srgbClr val="000099"/>
                </a:solidFill>
                <a:latin typeface="+mj-lt"/>
              </a:rPr>
              <a:t>conturează</a:t>
            </a:r>
            <a:r>
              <a:rPr lang="en-US" altLang="de-DE" dirty="0">
                <a:solidFill>
                  <a:srgbClr val="000099"/>
                </a:solidFill>
                <a:latin typeface="+mj-lt"/>
              </a:rPr>
              <a:t> </a:t>
            </a:r>
            <a:r>
              <a:rPr lang="en-US" altLang="de-DE" dirty="0" err="1">
                <a:solidFill>
                  <a:srgbClr val="000099"/>
                </a:solidFill>
                <a:latin typeface="+mj-lt"/>
              </a:rPr>
              <a:t>portretul</a:t>
            </a:r>
            <a:r>
              <a:rPr lang="en-US" altLang="de-DE" dirty="0">
                <a:solidFill>
                  <a:srgbClr val="000099"/>
                </a:solidFill>
                <a:latin typeface="+mj-lt"/>
              </a:rPr>
              <a:t> </a:t>
            </a:r>
            <a:r>
              <a:rPr lang="en-US" altLang="de-DE" dirty="0" err="1">
                <a:solidFill>
                  <a:srgbClr val="000099"/>
                </a:solidFill>
                <a:latin typeface="+mj-lt"/>
              </a:rPr>
              <a:t>Europei</a:t>
            </a:r>
            <a:r>
              <a:rPr lang="en-US" altLang="de-DE" dirty="0" smtClean="0">
                <a:solidFill>
                  <a:srgbClr val="000099"/>
                </a:solidFill>
                <a:latin typeface="+mj-lt"/>
              </a:rPr>
              <a:t>.</a:t>
            </a:r>
            <a:endParaRPr lang="ro-RO" altLang="de-DE" dirty="0">
              <a:solidFill>
                <a:srgbClr val="000099"/>
              </a:solidFill>
              <a:latin typeface="+mj-lt"/>
            </a:endParaRP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3069384"/>
            <a:ext cx="2337410" cy="381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vi-VN" sz="4000" dirty="0">
                <a:latin typeface="+mj-lt"/>
              </a:rPr>
              <a:t> </a:t>
            </a:r>
            <a:r>
              <a:rPr lang="vi-VN" altLang="de-DE" sz="4000" b="1" dirty="0">
                <a:solidFill>
                  <a:srgbClr val="000099"/>
                </a:solidFill>
                <a:latin typeface="+mj-lt"/>
              </a:rPr>
              <a:t>Elementele de siguranță</a:t>
            </a: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5301208"/>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9</a:t>
            </a:fld>
            <a:endParaRPr lang="fr-FR" dirty="0">
              <a:solidFill>
                <a:srgbClr val="000099"/>
              </a:solidFill>
              <a:latin typeface="+mj-lt"/>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307670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3088139"/>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24" name="Rechteck 23"/>
          <p:cNvSpPr/>
          <p:nvPr/>
        </p:nvSpPr>
        <p:spPr>
          <a:xfrm>
            <a:off x="6426356" y="3483700"/>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seq concurrent="1" nextAc="seek">
              <p:cTn id="3" restart="whenNotActive" fill="hold" evtFilter="cancelBubble" nodeType="interactiveSeq">
                <p:stCondLst>
                  <p:cond evt="onClick" delay="0">
                    <p:tgtEl>
                      <p:spTgt spid="717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7170"/>
                  </p:tgtEl>
                </p:cond>
              </p:nextCondLst>
            </p:seq>
            <p:video fullScrn="1">
              <p:cMediaNode vol="80000">
                <p:cTn id="8" fill="hold" display="0">
                  <p:stCondLst>
                    <p:cond delay="indefinite"/>
                  </p:stCondLst>
                </p:cTn>
                <p:tgtEl>
                  <p:spTgt spid="16"/>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6"/>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17</TotalTime>
  <Words>1031</Words>
  <Application>Microsoft Office PowerPoint</Application>
  <PresentationFormat>On-screen Show (4:3)</PresentationFormat>
  <Paragraphs>142</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Sveica, Simona</cp:lastModifiedBy>
  <cp:revision>559</cp:revision>
  <cp:lastPrinted>2015-07-21T13:18:24Z</cp:lastPrinted>
  <dcterms:created xsi:type="dcterms:W3CDTF">2009-03-11T08:26:58Z</dcterms:created>
  <dcterms:modified xsi:type="dcterms:W3CDTF">2015-10-05T16:16:24Z</dcterms:modified>
</cp:coreProperties>
</file>